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5"/>
  </p:notesMasterIdLst>
  <p:handoutMasterIdLst>
    <p:handoutMasterId r:id="rId26"/>
  </p:handoutMasterIdLst>
  <p:sldIdLst>
    <p:sldId id="276" r:id="rId2"/>
    <p:sldId id="274" r:id="rId3"/>
    <p:sldId id="291" r:id="rId4"/>
    <p:sldId id="263" r:id="rId5"/>
    <p:sldId id="307" r:id="rId6"/>
    <p:sldId id="308" r:id="rId7"/>
    <p:sldId id="321" r:id="rId8"/>
    <p:sldId id="293" r:id="rId9"/>
    <p:sldId id="309" r:id="rId10"/>
    <p:sldId id="310" r:id="rId11"/>
    <p:sldId id="311" r:id="rId12"/>
    <p:sldId id="312" r:id="rId13"/>
    <p:sldId id="297" r:id="rId14"/>
    <p:sldId id="313" r:id="rId15"/>
    <p:sldId id="314" r:id="rId16"/>
    <p:sldId id="315" r:id="rId17"/>
    <p:sldId id="319" r:id="rId18"/>
    <p:sldId id="320" r:id="rId19"/>
    <p:sldId id="316" r:id="rId20"/>
    <p:sldId id="317" r:id="rId21"/>
    <p:sldId id="318" r:id="rId22"/>
    <p:sldId id="306" r:id="rId23"/>
    <p:sldId id="267" r:id="rId24"/>
  </p:sldIdLst>
  <p:sldSz cx="9144000" cy="6858000" type="screen4x3"/>
  <p:notesSz cx="6858000" cy="9144000"/>
  <p:embeddedFontLst>
    <p:embeddedFont>
      <p:font typeface="Calibri" panose="020F0502020204030204" pitchFamily="34" charset="0"/>
      <p:regular r:id="rId27"/>
      <p:bold r:id="rId28"/>
      <p:italic r:id="rId29"/>
      <p:boldItalic r:id="rId30"/>
    </p:embeddedFont>
    <p:embeddedFont>
      <p:font typeface="Sassoon Infant Rg" panose="02000503030000020003" pitchFamily="50" charset="0"/>
      <p:regular r:id="rId31"/>
      <p:bold r:id="rId32"/>
    </p:embeddedFont>
    <p:embeddedFont>
      <p:font typeface="Tuffy" panose="020B0603060100000000" pitchFamily="34" charset="0"/>
      <p:regular r:id="rId33"/>
      <p:bold r:id="rId34"/>
      <p:italic r:id="rId35"/>
      <p:boldItalic r:id="rId36"/>
    </p:embeddedFont>
    <p:embeddedFont>
      <p:font typeface="Tuffy-TTF" panose="020B0603060100000000" pitchFamily="34" charset="0"/>
      <p:regular r:id="rId37"/>
      <p:bold r:id="rId38"/>
      <p:italic r:id="rId39"/>
      <p:boldItalic r:id="rId40"/>
    </p:embeddedFont>
    <p:embeddedFont>
      <p:font typeface="Twinkl" pitchFamily="2" charset="0"/>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57" userDrawn="1">
          <p15:clr>
            <a:srgbClr val="A4A3A4"/>
          </p15:clr>
        </p15:guide>
        <p15:guide id="4" pos="363" userDrawn="1">
          <p15:clr>
            <a:srgbClr val="A4A3A4"/>
          </p15:clr>
        </p15:guide>
        <p15:guide id="5" orient="horz" pos="2840" userDrawn="1">
          <p15:clr>
            <a:srgbClr val="A4A3A4"/>
          </p15:clr>
        </p15:guide>
        <p15:guide id="6" pos="5284"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39A"/>
    <a:srgbClr val="00A7E6"/>
    <a:srgbClr val="90C7E5"/>
    <a:srgbClr val="0079C2"/>
    <a:srgbClr val="BCD6EE"/>
    <a:srgbClr val="CCD8EC"/>
    <a:srgbClr val="004C76"/>
    <a:srgbClr val="4A3583"/>
    <a:srgbClr val="64196B"/>
    <a:srgbClr val="6051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showGuides="1">
      <p:cViewPr varScale="1">
        <p:scale>
          <a:sx n="114" d="100"/>
          <a:sy n="114" d="100"/>
        </p:scale>
        <p:origin x="156" y="96"/>
      </p:cViewPr>
      <p:guideLst>
        <p:guide orient="horz" pos="2160"/>
        <p:guide pos="2857"/>
        <p:guide pos="363"/>
        <p:guide orient="horz" pos="2840"/>
        <p:guide pos="5284"/>
        <p:guide orient="horz" pos="346"/>
        <p:guide pos="476"/>
        <p:guide orient="horz" pos="482"/>
        <p:guide orient="horz" pos="3838"/>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8" d="100"/>
          <a:sy n="68" d="100"/>
        </p:scale>
        <p:origin x="129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21/06/2019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21/06/2019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b="1">
                <a:latin typeface="+mj-lt"/>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
        <p:nvSpPr>
          <p:cNvPr id="7" name="Rounded Rectangle 6"/>
          <p:cNvSpPr/>
          <p:nvPr userDrawn="1"/>
        </p:nvSpPr>
        <p:spPr bwMode="auto">
          <a:xfrm>
            <a:off x="503239" y="2930434"/>
            <a:ext cx="8137524" cy="341480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Rounded Rectangle 7"/>
          <p:cNvSpPr/>
          <p:nvPr userDrawn="1"/>
        </p:nvSpPr>
        <p:spPr bwMode="auto">
          <a:xfrm>
            <a:off x="503239" y="512763"/>
            <a:ext cx="8137524" cy="2193019"/>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9" name="Title 1"/>
          <p:cNvSpPr txBox="1">
            <a:spLocks/>
          </p:cNvSpPr>
          <p:nvPr userDrawn="1"/>
        </p:nvSpPr>
        <p:spPr>
          <a:xfrm>
            <a:off x="628650" y="3071286"/>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600" b="1" dirty="0">
                <a:latin typeface="+mj-lt"/>
              </a:rPr>
              <a:t>Success Criteria</a:t>
            </a:r>
          </a:p>
        </p:txBody>
      </p:sp>
      <p:sp>
        <p:nvSpPr>
          <p:cNvPr id="10" name="Title 1"/>
          <p:cNvSpPr txBox="1">
            <a:spLocks/>
          </p:cNvSpPr>
          <p:nvPr userDrawn="1"/>
        </p:nvSpPr>
        <p:spPr>
          <a:xfrm>
            <a:off x="628648" y="734785"/>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600" b="1" dirty="0">
                <a:latin typeface="+mj-lt"/>
              </a:rPr>
              <a:t>Aim</a:t>
            </a:r>
          </a:p>
        </p:txBody>
      </p:sp>
      <p:sp>
        <p:nvSpPr>
          <p:cNvPr id="11" name="Content Placeholder 15"/>
          <p:cNvSpPr>
            <a:spLocks noGrp="1"/>
          </p:cNvSpPr>
          <p:nvPr>
            <p:ph idx="1"/>
          </p:nvPr>
        </p:nvSpPr>
        <p:spPr>
          <a:xfrm>
            <a:off x="628650" y="1127760"/>
            <a:ext cx="7886700" cy="1409700"/>
          </a:xfrm>
        </p:spPr>
        <p:txBody>
          <a:bodyPr>
            <a:normAutofit fontScale="92500" lnSpcReduction="10000"/>
          </a:bodyPr>
          <a:lstStyle>
            <a:lvl1pPr>
              <a:defRPr>
                <a:latin typeface="Twinkl" pitchFamily="50" charset="0"/>
              </a:defRPr>
            </a:lvl1pPr>
            <a:lvl2pPr>
              <a:defRPr/>
            </a:lvl2pPr>
          </a:lstStyle>
          <a:p>
            <a:pPr lvl="0"/>
            <a:r>
              <a:rPr lang="en-US"/>
              <a:t>Edit Master text styles</a:t>
            </a:r>
          </a:p>
          <a:p>
            <a:pPr lvl="1"/>
            <a:r>
              <a:rPr lang="en-US"/>
              <a:t>Second level</a:t>
            </a:r>
          </a:p>
          <a:p>
            <a:pPr lvl="2"/>
            <a:r>
              <a:rPr lang="en-US"/>
              <a:t>Third level</a:t>
            </a:r>
          </a:p>
        </p:txBody>
      </p:sp>
      <p:sp>
        <p:nvSpPr>
          <p:cNvPr id="12" name="Content Placeholder 15"/>
          <p:cNvSpPr txBox="1">
            <a:spLocks/>
          </p:cNvSpPr>
          <p:nvPr userDrawn="1"/>
        </p:nvSpPr>
        <p:spPr>
          <a:xfrm>
            <a:off x="628650" y="3466803"/>
            <a:ext cx="7886700" cy="1409700"/>
          </a:xfrm>
          <a:prstGeom prst="rect">
            <a:avLst/>
          </a:prstGeom>
          <a:noFill/>
          <a:ln w="25400">
            <a:noFill/>
          </a:ln>
        </p:spPr>
        <p:txBody>
          <a:bodyPr vert="horz" lIns="180000" tIns="252000" rIns="252000" bIns="18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Twinkl" pitchFamily="50" charset="0"/>
              </a:rPr>
              <a:t>Statement 1 Lorem ipsum </a:t>
            </a:r>
            <a:r>
              <a:rPr lang="en-GB" dirty="0" err="1">
                <a:latin typeface="Twinkl" pitchFamily="50" charset="0"/>
              </a:rPr>
              <a:t>dolor</a:t>
            </a:r>
            <a:r>
              <a:rPr lang="en-GB" dirty="0">
                <a:latin typeface="Twinkl" pitchFamily="50" charset="0"/>
              </a:rPr>
              <a:t> sit </a:t>
            </a:r>
            <a:r>
              <a:rPr lang="en-GB" dirty="0" err="1">
                <a:latin typeface="Twinkl" pitchFamily="50" charset="0"/>
              </a:rPr>
              <a:t>amet</a:t>
            </a:r>
            <a:r>
              <a:rPr lang="en-GB" dirty="0">
                <a:latin typeface="Twinkl" pitchFamily="50" charset="0"/>
              </a:rPr>
              <a:t>, </a:t>
            </a:r>
            <a:r>
              <a:rPr lang="en-GB" dirty="0" err="1">
                <a:latin typeface="Twinkl" pitchFamily="50" charset="0"/>
              </a:rPr>
              <a:t>consectetur</a:t>
            </a:r>
            <a:r>
              <a:rPr lang="en-GB" dirty="0">
                <a:latin typeface="Twinkl" pitchFamily="50" charset="0"/>
              </a:rPr>
              <a:t> </a:t>
            </a:r>
            <a:r>
              <a:rPr lang="en-GB" dirty="0" err="1">
                <a:latin typeface="Twinkl" pitchFamily="50" charset="0"/>
              </a:rPr>
              <a:t>adipiscing</a:t>
            </a:r>
            <a:r>
              <a:rPr lang="en-GB" dirty="0">
                <a:latin typeface="Twinkl" pitchFamily="50" charset="0"/>
              </a:rPr>
              <a:t> </a:t>
            </a:r>
            <a:r>
              <a:rPr lang="en-GB" dirty="0" err="1">
                <a:latin typeface="Twinkl" pitchFamily="50" charset="0"/>
              </a:rPr>
              <a:t>elit</a:t>
            </a:r>
            <a:r>
              <a:rPr lang="en-GB" dirty="0">
                <a:latin typeface="Twinkl" pitchFamily="50" charset="0"/>
              </a:rPr>
              <a:t>.</a:t>
            </a:r>
          </a:p>
          <a:p>
            <a:r>
              <a:rPr lang="en-GB" dirty="0">
                <a:latin typeface="Twinkl" pitchFamily="50" charset="0"/>
              </a:rPr>
              <a:t>Statement 2</a:t>
            </a:r>
          </a:p>
          <a:p>
            <a:pPr lvl="1"/>
            <a:r>
              <a:rPr lang="en-GB" dirty="0">
                <a:latin typeface="Twinkl" pitchFamily="50" charset="0"/>
              </a:rPr>
              <a:t>Sub statement</a:t>
            </a:r>
          </a:p>
        </p:txBody>
      </p:sp>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ims Slide">
    <p:spTree>
      <p:nvGrpSpPr>
        <p:cNvPr id="1" name=""/>
        <p:cNvGrpSpPr/>
        <p:nvPr/>
      </p:nvGrpSpPr>
      <p:grpSpPr>
        <a:xfrm>
          <a:off x="0" y="0"/>
          <a:ext cx="0" cy="0"/>
          <a:chOff x="0" y="0"/>
          <a:chExt cx="0" cy="0"/>
        </a:xfrm>
      </p:grpSpPr>
      <p:sp>
        <p:nvSpPr>
          <p:cNvPr id="7" name="Rounded Rectangle 6"/>
          <p:cNvSpPr/>
          <p:nvPr userDrawn="1"/>
        </p:nvSpPr>
        <p:spPr bwMode="auto">
          <a:xfrm>
            <a:off x="503239" y="2930434"/>
            <a:ext cx="8137524" cy="341480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Rounded Rectangle 7"/>
          <p:cNvSpPr/>
          <p:nvPr userDrawn="1"/>
        </p:nvSpPr>
        <p:spPr bwMode="auto">
          <a:xfrm>
            <a:off x="503239" y="512763"/>
            <a:ext cx="8137524" cy="2193019"/>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9" name="Title 1"/>
          <p:cNvSpPr txBox="1">
            <a:spLocks/>
          </p:cNvSpPr>
          <p:nvPr userDrawn="1"/>
        </p:nvSpPr>
        <p:spPr>
          <a:xfrm>
            <a:off x="628650" y="3071286"/>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600" b="1" dirty="0">
                <a:latin typeface="+mj-lt"/>
              </a:rPr>
              <a:t>Success Criteria</a:t>
            </a:r>
          </a:p>
        </p:txBody>
      </p:sp>
      <p:sp>
        <p:nvSpPr>
          <p:cNvPr id="10" name="Title 1"/>
          <p:cNvSpPr txBox="1">
            <a:spLocks/>
          </p:cNvSpPr>
          <p:nvPr userDrawn="1"/>
        </p:nvSpPr>
        <p:spPr>
          <a:xfrm>
            <a:off x="628648" y="734785"/>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600" b="1" dirty="0">
                <a:latin typeface="+mj-lt"/>
              </a:rPr>
              <a:t>Aim</a:t>
            </a:r>
          </a:p>
        </p:txBody>
      </p:sp>
      <p:sp>
        <p:nvSpPr>
          <p:cNvPr id="11" name="Content Placeholder 15"/>
          <p:cNvSpPr>
            <a:spLocks noGrp="1"/>
          </p:cNvSpPr>
          <p:nvPr>
            <p:ph idx="1"/>
          </p:nvPr>
        </p:nvSpPr>
        <p:spPr>
          <a:xfrm>
            <a:off x="628650" y="1127760"/>
            <a:ext cx="7886700" cy="1409700"/>
          </a:xfrm>
        </p:spPr>
        <p:txBody>
          <a:bodyPr>
            <a:normAutofit fontScale="92500" lnSpcReduction="10000"/>
          </a:bodyPr>
          <a:lstStyle>
            <a:lvl1pPr>
              <a:defRPr>
                <a:latin typeface="Twinkl" pitchFamily="50" charset="0"/>
              </a:defRPr>
            </a:lvl1pPr>
            <a:lvl2pPr>
              <a:defRPr/>
            </a:lvl2pPr>
          </a:lstStyle>
          <a:p>
            <a:pPr lvl="0"/>
            <a:r>
              <a:rPr lang="en-US"/>
              <a:t>Edit Master text styles</a:t>
            </a:r>
          </a:p>
          <a:p>
            <a:pPr lvl="1"/>
            <a:r>
              <a:rPr lang="en-US"/>
              <a:t>Second level</a:t>
            </a:r>
          </a:p>
          <a:p>
            <a:pPr lvl="2"/>
            <a:r>
              <a:rPr lang="en-US"/>
              <a:t>Third level</a:t>
            </a:r>
          </a:p>
        </p:txBody>
      </p:sp>
      <p:sp>
        <p:nvSpPr>
          <p:cNvPr id="12" name="Content Placeholder 15"/>
          <p:cNvSpPr txBox="1">
            <a:spLocks/>
          </p:cNvSpPr>
          <p:nvPr userDrawn="1"/>
        </p:nvSpPr>
        <p:spPr>
          <a:xfrm>
            <a:off x="628650" y="3466803"/>
            <a:ext cx="7886700" cy="1409700"/>
          </a:xfrm>
          <a:prstGeom prst="rect">
            <a:avLst/>
          </a:prstGeom>
          <a:noFill/>
          <a:ln w="25400">
            <a:noFill/>
          </a:ln>
        </p:spPr>
        <p:txBody>
          <a:bodyPr vert="horz" lIns="180000" tIns="252000" rIns="252000" bIns="18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Twinkl" pitchFamily="50" charset="0"/>
              </a:rPr>
              <a:t>Statement 1 Lorem ipsum </a:t>
            </a:r>
            <a:r>
              <a:rPr lang="en-GB" dirty="0" err="1">
                <a:latin typeface="Twinkl" pitchFamily="50" charset="0"/>
              </a:rPr>
              <a:t>dolor</a:t>
            </a:r>
            <a:r>
              <a:rPr lang="en-GB" dirty="0">
                <a:latin typeface="Twinkl" pitchFamily="50" charset="0"/>
              </a:rPr>
              <a:t> sit </a:t>
            </a:r>
            <a:r>
              <a:rPr lang="en-GB" dirty="0" err="1">
                <a:latin typeface="Twinkl" pitchFamily="50" charset="0"/>
              </a:rPr>
              <a:t>amet</a:t>
            </a:r>
            <a:r>
              <a:rPr lang="en-GB" dirty="0">
                <a:latin typeface="Twinkl" pitchFamily="50" charset="0"/>
              </a:rPr>
              <a:t>, </a:t>
            </a:r>
            <a:r>
              <a:rPr lang="en-GB" dirty="0" err="1">
                <a:latin typeface="Twinkl" pitchFamily="50" charset="0"/>
              </a:rPr>
              <a:t>consectetur</a:t>
            </a:r>
            <a:r>
              <a:rPr lang="en-GB" dirty="0">
                <a:latin typeface="Twinkl" pitchFamily="50" charset="0"/>
              </a:rPr>
              <a:t> </a:t>
            </a:r>
            <a:r>
              <a:rPr lang="en-GB" dirty="0" err="1">
                <a:latin typeface="Twinkl" pitchFamily="50" charset="0"/>
              </a:rPr>
              <a:t>adipiscing</a:t>
            </a:r>
            <a:r>
              <a:rPr lang="en-GB" dirty="0">
                <a:latin typeface="Twinkl" pitchFamily="50" charset="0"/>
              </a:rPr>
              <a:t> </a:t>
            </a:r>
            <a:r>
              <a:rPr lang="en-GB" dirty="0" err="1">
                <a:latin typeface="Twinkl" pitchFamily="50" charset="0"/>
              </a:rPr>
              <a:t>elit</a:t>
            </a:r>
            <a:r>
              <a:rPr lang="en-GB" dirty="0">
                <a:latin typeface="Twinkl" pitchFamily="50" charset="0"/>
              </a:rPr>
              <a:t>.</a:t>
            </a:r>
          </a:p>
          <a:p>
            <a:r>
              <a:rPr lang="en-GB" dirty="0">
                <a:latin typeface="Twinkl" pitchFamily="50" charset="0"/>
              </a:rPr>
              <a:t>Statement 2</a:t>
            </a:r>
          </a:p>
          <a:p>
            <a:pPr lvl="1"/>
            <a:r>
              <a:rPr lang="en-GB" dirty="0">
                <a:latin typeface="Twinkl" pitchFamily="50" charset="0"/>
              </a:rPr>
              <a:t>Sub statement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000" y="612000"/>
            <a:ext cx="864000" cy="864000"/>
          </a:xfrm>
          <a:prstGeom prst="rect">
            <a:avLst/>
          </a:prstGeom>
        </p:spPr>
      </p:pic>
    </p:spTree>
    <p:extLst>
      <p:ext uri="{BB962C8B-B14F-4D97-AF65-F5344CB8AC3E}">
        <p14:creationId xmlns:p14="http://schemas.microsoft.com/office/powerpoint/2010/main" val="4260033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168197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ounded Rectangle 1"/>
          <p:cNvSpPr/>
          <p:nvPr userDrawn="1"/>
        </p:nvSpPr>
        <p:spPr bwMode="auto">
          <a:xfrm>
            <a:off x="457199"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2" charset="0"/>
              </a:rPr>
              <a:t> </a:t>
            </a:r>
          </a:p>
        </p:txBody>
      </p:sp>
    </p:spTree>
    <p:extLst>
      <p:ext uri="{BB962C8B-B14F-4D97-AF65-F5344CB8AC3E}">
        <p14:creationId xmlns:p14="http://schemas.microsoft.com/office/powerpoint/2010/main" val="287175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lanit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539750" y="2359034"/>
            <a:ext cx="8064500" cy="655294"/>
          </a:xfrm>
          <a:noFill/>
          <a:ln>
            <a:noFill/>
          </a:ln>
        </p:spPr>
        <p:txBody>
          <a:bodyPr>
            <a:noAutofit/>
          </a:bodyPr>
          <a:lstStyle>
            <a:lvl1pPr algn="ctr">
              <a:defRPr sz="6600" b="1">
                <a:solidFill>
                  <a:schemeClr val="bg1"/>
                </a:solidFill>
                <a:latin typeface="Tuffy" panose="020B0603060100000000" pitchFamily="34" charset="0"/>
              </a:defRPr>
            </a:lvl1pPr>
          </a:lstStyle>
          <a:p>
            <a:r>
              <a:rPr lang="en-US"/>
              <a:t>Click to edit Master title style</a:t>
            </a:r>
            <a:endParaRPr lang="en-GB" dirty="0"/>
          </a:p>
        </p:txBody>
      </p:sp>
      <p:sp>
        <p:nvSpPr>
          <p:cNvPr id="11" name="Text Placeholder 10"/>
          <p:cNvSpPr>
            <a:spLocks noGrp="1"/>
          </p:cNvSpPr>
          <p:nvPr>
            <p:ph type="body" sz="quarter" idx="10"/>
          </p:nvPr>
        </p:nvSpPr>
        <p:spPr>
          <a:xfrm>
            <a:off x="1654969" y="3199950"/>
            <a:ext cx="5834062" cy="543989"/>
          </a:xfrm>
          <a:noFill/>
          <a:ln>
            <a:noFill/>
          </a:ln>
        </p:spPr>
        <p:txBody>
          <a:bodyPr anchor="ctr" anchorCtr="1">
            <a:noAutofit/>
          </a:bodyPr>
          <a:lstStyle>
            <a:lvl1pPr marL="0" indent="0" algn="ctr">
              <a:buNone/>
              <a:defRPr sz="2800">
                <a:solidFill>
                  <a:schemeClr val="bg1"/>
                </a:solidFill>
                <a:latin typeface="Tuffy" panose="020B0603060100000000" pitchFamily="34" charset="0"/>
              </a:defRPr>
            </a:lvl1pPr>
          </a:lstStyle>
          <a:p>
            <a:pPr lvl="0"/>
            <a:r>
              <a:rPr lang="en-US"/>
              <a:t>Edit Master text styles</a:t>
            </a:r>
          </a:p>
        </p:txBody>
      </p:sp>
    </p:spTree>
    <p:extLst>
      <p:ext uri="{BB962C8B-B14F-4D97-AF65-F5344CB8AC3E}">
        <p14:creationId xmlns:p14="http://schemas.microsoft.com/office/powerpoint/2010/main" val="1485219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Rounded Rectangle 4"/>
          <p:cNvSpPr/>
          <p:nvPr userDrawn="1"/>
        </p:nvSpPr>
        <p:spPr bwMode="auto">
          <a:xfrm>
            <a:off x="457199"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t> </a:t>
            </a:r>
          </a:p>
        </p:txBody>
      </p:sp>
    </p:spTree>
    <p:extLst>
      <p:ext uri="{BB962C8B-B14F-4D97-AF65-F5344CB8AC3E}">
        <p14:creationId xmlns:p14="http://schemas.microsoft.com/office/powerpoint/2010/main" val="3342080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77" r:id="rId5"/>
    <p:sldLayoutId id="2147483666" r:id="rId6"/>
    <p:sldLayoutId id="2147483669" r:id="rId7"/>
    <p:sldLayoutId id="2147483670" r:id="rId8"/>
    <p:sldLayoutId id="2147483678" r:id="rId9"/>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9.png"/><Relationship Id="rId7" Type="http://schemas.openxmlformats.org/officeDocument/2006/relationships/image" Target="../media/image11.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27.png"/><Relationship Id="rId12" Type="http://schemas.openxmlformats.org/officeDocument/2006/relationships/image" Target="../media/image13.png"/><Relationship Id="rId2" Type="http://schemas.openxmlformats.org/officeDocument/2006/relationships/audio" Target="../media/media2.wav"/><Relationship Id="rId1" Type="http://schemas.microsoft.com/office/2007/relationships/media" Target="../media/media2.wav"/><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30.png"/><Relationship Id="rId10" Type="http://schemas.openxmlformats.org/officeDocument/2006/relationships/image" Target="../media/image11.png"/><Relationship Id="rId4" Type="http://schemas.openxmlformats.org/officeDocument/2006/relationships/image" Target="../media/image24.jpeg"/><Relationship Id="rId9" Type="http://schemas.openxmlformats.org/officeDocument/2006/relationships/image" Target="../media/image10.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1.jpeg"/><Relationship Id="rId7" Type="http://schemas.openxmlformats.org/officeDocument/2006/relationships/image" Target="../media/image11.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32.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35.png"/><Relationship Id="rId5" Type="http://schemas.openxmlformats.org/officeDocument/2006/relationships/image" Target="../media/image12.png"/><Relationship Id="rId10" Type="http://schemas.openxmlformats.org/officeDocument/2006/relationships/image" Target="../media/image34.png"/><Relationship Id="rId4" Type="http://schemas.openxmlformats.org/officeDocument/2006/relationships/image" Target="../media/image11.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7.png"/><Relationship Id="rId7"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26.png"/><Relationship Id="rId12" Type="http://schemas.openxmlformats.org/officeDocument/2006/relationships/image" Target="../media/image13.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27.png"/><Relationship Id="rId11" Type="http://schemas.openxmlformats.org/officeDocument/2006/relationships/image" Target="../media/image12.png"/><Relationship Id="rId5" Type="http://schemas.openxmlformats.org/officeDocument/2006/relationships/image" Target="../media/image38.png"/><Relationship Id="rId10" Type="http://schemas.openxmlformats.org/officeDocument/2006/relationships/image" Target="../media/image11.png"/><Relationship Id="rId4" Type="http://schemas.openxmlformats.org/officeDocument/2006/relationships/image" Target="../media/image24.jpeg"/><Relationship Id="rId9" Type="http://schemas.openxmlformats.org/officeDocument/2006/relationships/image" Target="../media/image10.png"/><Relationship Id="rId1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40.png"/><Relationship Id="rId5" Type="http://schemas.openxmlformats.org/officeDocument/2006/relationships/image" Target="../media/image11.png"/><Relationship Id="rId10" Type="http://schemas.openxmlformats.org/officeDocument/2006/relationships/image" Target="../media/image39.png"/><Relationship Id="rId4" Type="http://schemas.openxmlformats.org/officeDocument/2006/relationships/image" Target="../media/image10.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26.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2.png"/><Relationship Id="rId11" Type="http://schemas.microsoft.com/office/2007/relationships/hdphoto" Target="../media/hdphoto2.wdp"/><Relationship Id="rId5" Type="http://schemas.openxmlformats.org/officeDocument/2006/relationships/image" Target="../media/image11.png"/><Relationship Id="rId10" Type="http://schemas.openxmlformats.org/officeDocument/2006/relationships/image" Target="../media/image41.png"/><Relationship Id="rId4" Type="http://schemas.openxmlformats.org/officeDocument/2006/relationships/image" Target="../media/image10.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43.png"/><Relationship Id="rId4" Type="http://schemas.openxmlformats.org/officeDocument/2006/relationships/image" Target="../media/image10.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4.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27.png"/><Relationship Id="rId11" Type="http://schemas.openxmlformats.org/officeDocument/2006/relationships/image" Target="../media/image13.png"/><Relationship Id="rId5" Type="http://schemas.openxmlformats.org/officeDocument/2006/relationships/image" Target="../media/image45.png"/><Relationship Id="rId10" Type="http://schemas.openxmlformats.org/officeDocument/2006/relationships/image" Target="../media/image12.png"/><Relationship Id="rId4" Type="http://schemas.openxmlformats.org/officeDocument/2006/relationships/image" Target="../media/image44.jpg"/><Relationship Id="rId9" Type="http://schemas.openxmlformats.org/officeDocument/2006/relationships/image" Target="../media/image1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7.png"/><Relationship Id="rId7"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9.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27.png"/><Relationship Id="rId12" Type="http://schemas.openxmlformats.org/officeDocument/2006/relationships/image" Target="../media/image1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6.png"/><Relationship Id="rId11" Type="http://schemas.openxmlformats.org/officeDocument/2006/relationships/image" Target="../media/image12.png"/><Relationship Id="rId5" Type="http://schemas.openxmlformats.org/officeDocument/2006/relationships/image" Target="../media/image25.png"/><Relationship Id="rId10" Type="http://schemas.openxmlformats.org/officeDocument/2006/relationships/image" Target="../media/image11.png"/><Relationship Id="rId4" Type="http://schemas.openxmlformats.org/officeDocument/2006/relationships/image" Target="../media/image24.jpe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jpg"/><Relationship Id="rId7"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687"/>
            <a:ext cx="9144000" cy="6913111"/>
          </a:xfrm>
          <a:prstGeom prst="rect">
            <a:avLst/>
          </a:prstGeom>
        </p:spPr>
      </p:pic>
      <p:sp>
        <p:nvSpPr>
          <p:cNvPr id="7" name="TextBox 6"/>
          <p:cNvSpPr txBox="1"/>
          <p:nvPr/>
        </p:nvSpPr>
        <p:spPr>
          <a:xfrm>
            <a:off x="2071076" y="6384006"/>
            <a:ext cx="4994031" cy="369332"/>
          </a:xfrm>
          <a:prstGeom prst="rect">
            <a:avLst/>
          </a:prstGeom>
          <a:noFill/>
        </p:spPr>
        <p:txBody>
          <a:bodyPr wrap="square" rtlCol="0" anchor="ctr">
            <a:spAutoFit/>
          </a:bodyPr>
          <a:lstStyle/>
          <a:p>
            <a:pPr algn="ctr"/>
            <a:r>
              <a:rPr lang="en-GB" dirty="0">
                <a:solidFill>
                  <a:schemeClr val="bg1"/>
                </a:solidFill>
                <a:latin typeface="Tuffy" panose="020B0603060100000000" pitchFamily="34" charset="0"/>
              </a:rPr>
              <a:t>Year One</a:t>
            </a:r>
          </a:p>
        </p:txBody>
      </p:sp>
      <p:sp>
        <p:nvSpPr>
          <p:cNvPr id="4" name="Rectangle 3"/>
          <p:cNvSpPr/>
          <p:nvPr/>
        </p:nvSpPr>
        <p:spPr>
          <a:xfrm>
            <a:off x="0" y="6251423"/>
            <a:ext cx="9144000" cy="612000"/>
          </a:xfrm>
          <a:prstGeom prst="rect">
            <a:avLst/>
          </a:prstGeom>
          <a:solidFill>
            <a:srgbClr val="EE7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winkl" pitchFamily="2" charset="0"/>
            </a:endParaRPr>
          </a:p>
        </p:txBody>
      </p:sp>
      <p:cxnSp>
        <p:nvCxnSpPr>
          <p:cNvPr id="6" name="Straight Connector 5"/>
          <p:cNvCxnSpPr/>
          <p:nvPr/>
        </p:nvCxnSpPr>
        <p:spPr>
          <a:xfrm>
            <a:off x="-50334" y="6251423"/>
            <a:ext cx="926123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62459" y="6441715"/>
            <a:ext cx="5811263" cy="207749"/>
          </a:xfrm>
          <a:prstGeom prst="rect">
            <a:avLst/>
          </a:prstGeom>
          <a:noFill/>
        </p:spPr>
        <p:txBody>
          <a:bodyPr wrap="square" lIns="0" tIns="0" rIns="0" bIns="0" rtlCol="0" anchor="ctr" anchorCtr="1">
            <a:noAutofit/>
          </a:bodyPr>
          <a:lstStyle/>
          <a:p>
            <a:r>
              <a:rPr lang="en-GB" sz="800" b="1" dirty="0">
                <a:solidFill>
                  <a:schemeClr val="bg1"/>
                </a:solidFill>
                <a:latin typeface="Tuffy-TTF" panose="020B0603060100000000" pitchFamily="34" charset="0"/>
                <a:cs typeface="Arial" panose="020B0604020202020204" pitchFamily="34" charset="0"/>
              </a:rPr>
              <a:t>History</a:t>
            </a:r>
            <a:r>
              <a:rPr lang="en-GB" sz="800" dirty="0">
                <a:solidFill>
                  <a:schemeClr val="bg1"/>
                </a:solidFill>
                <a:latin typeface="Tuffy-TTF" panose="020B0603060100000000" pitchFamily="34" charset="0"/>
                <a:cs typeface="Arial" panose="020B0604020202020204" pitchFamily="34" charset="0"/>
              </a:rPr>
              <a:t> | Year 6 | Federation | The Path to Federation 1889 to 1901 | Lesson 2</a:t>
            </a:r>
          </a:p>
        </p:txBody>
      </p:sp>
      <p:sp>
        <p:nvSpPr>
          <p:cNvPr id="17" name="Text Placeholder 16"/>
          <p:cNvSpPr>
            <a:spLocks noGrp="1"/>
          </p:cNvSpPr>
          <p:nvPr>
            <p:ph type="body" sz="quarter" idx="10"/>
          </p:nvPr>
        </p:nvSpPr>
        <p:spPr/>
        <p:txBody>
          <a:bodyPr/>
          <a:lstStyle/>
          <a:p>
            <a:r>
              <a:rPr lang="en-GB" dirty="0">
                <a:latin typeface="Tuffy-TTF" panose="020B0603060100000000" pitchFamily="34" charset="0"/>
                <a:cs typeface="Arial" panose="020B0604020202020204" pitchFamily="34" charset="0"/>
              </a:rPr>
              <a:t>Federation</a:t>
            </a:r>
          </a:p>
        </p:txBody>
      </p:sp>
      <p:sp>
        <p:nvSpPr>
          <p:cNvPr id="18" name="Title 17"/>
          <p:cNvSpPr>
            <a:spLocks noGrp="1"/>
          </p:cNvSpPr>
          <p:nvPr>
            <p:ph type="title"/>
          </p:nvPr>
        </p:nvSpPr>
        <p:spPr/>
        <p:txBody>
          <a:bodyPr/>
          <a:lstStyle/>
          <a:p>
            <a:r>
              <a:rPr lang="en-GB" dirty="0">
                <a:latin typeface="Tuffy-TTF" panose="020B0603060100000000" pitchFamily="34" charset="0"/>
                <a:cs typeface="Arial" panose="020B0604020202020204" pitchFamily="34" charset="0"/>
              </a:rPr>
              <a:t>History</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4823" y="982608"/>
            <a:ext cx="1614353" cy="1071343"/>
          </a:xfrm>
          <a:prstGeom prst="rect">
            <a:avLst/>
          </a:prstGeom>
        </p:spPr>
      </p:pic>
    </p:spTree>
    <p:extLst>
      <p:ext uri="{BB962C8B-B14F-4D97-AF65-F5344CB8AC3E}">
        <p14:creationId xmlns:p14="http://schemas.microsoft.com/office/powerpoint/2010/main" val="655612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C40F01E-B2D9-4849-8B39-FF96829B68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1889 to 1895</a:t>
            </a:r>
          </a:p>
        </p:txBody>
      </p:sp>
      <p:sp>
        <p:nvSpPr>
          <p:cNvPr id="25" name="Rectangle 24">
            <a:extLst>
              <a:ext uri="{FF2B5EF4-FFF2-40B4-BE49-F238E27FC236}">
                <a16:creationId xmlns:a16="http://schemas.microsoft.com/office/drawing/2014/main" id="{98262D72-791F-4840-8D12-2E731F831F39}"/>
              </a:ext>
            </a:extLst>
          </p:cNvPr>
          <p:cNvSpPr/>
          <p:nvPr/>
        </p:nvSpPr>
        <p:spPr>
          <a:xfrm>
            <a:off x="-302005" y="1551963"/>
            <a:ext cx="5009177"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First Constitutional Convention, 1891</a:t>
            </a:r>
          </a:p>
        </p:txBody>
      </p:sp>
      <p:pic>
        <p:nvPicPr>
          <p:cNvPr id="5" name="Picture 4">
            <a:extLst>
              <a:ext uri="{FF2B5EF4-FFF2-40B4-BE49-F238E27FC236}">
                <a16:creationId xmlns:a16="http://schemas.microsoft.com/office/drawing/2014/main" id="{D15002BD-C97A-4AB5-9FBA-C6A5E14A1A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067"/>
          <a:stretch/>
        </p:blipFill>
        <p:spPr>
          <a:xfrm>
            <a:off x="5318856" y="1550125"/>
            <a:ext cx="3005884" cy="2016757"/>
          </a:xfrm>
          <a:prstGeom prst="rect">
            <a:avLst/>
          </a:prstGeom>
        </p:spPr>
      </p:pic>
      <p:sp>
        <p:nvSpPr>
          <p:cNvPr id="26" name="Rectangle 25">
            <a:extLst>
              <a:ext uri="{FF2B5EF4-FFF2-40B4-BE49-F238E27FC236}">
                <a16:creationId xmlns:a16="http://schemas.microsoft.com/office/drawing/2014/main" id="{5634631E-0482-4140-A5ED-732B048F25CE}"/>
              </a:ext>
            </a:extLst>
          </p:cNvPr>
          <p:cNvSpPr/>
          <p:nvPr/>
        </p:nvSpPr>
        <p:spPr>
          <a:xfrm>
            <a:off x="865103" y="2464749"/>
            <a:ext cx="4362314" cy="2434101"/>
          </a:xfrm>
          <a:prstGeom prst="rect">
            <a:avLst/>
          </a:prstGeom>
          <a:solidFill>
            <a:schemeClr val="bg1"/>
          </a:solidFill>
          <a:ln w="28575">
            <a:solidFill>
              <a:srgbClr val="00639A"/>
            </a:solidFill>
          </a:ln>
        </p:spPr>
        <p:txBody>
          <a:bodyPr wrap="square" lIns="108000" tIns="108000" rIns="108000" bIns="108000">
            <a:spAutoFit/>
          </a:bodyPr>
          <a:lstStyle/>
          <a:p>
            <a:pPr algn="just"/>
            <a:r>
              <a:rPr lang="en-US" dirty="0">
                <a:cs typeface="Twinkl"/>
              </a:rPr>
              <a:t>The First Constitutional Convention was held in Sydney. It was attended by representatives from all six colonies as well as New Zealand. It was here that future prime minister Edmund Barton coined the famous phrase, ‘a nation for a continent and a continent for              a nation’.</a:t>
            </a:r>
          </a:p>
        </p:txBody>
      </p:sp>
      <p:sp>
        <p:nvSpPr>
          <p:cNvPr id="6" name="Rectangle 5">
            <a:extLst>
              <a:ext uri="{FF2B5EF4-FFF2-40B4-BE49-F238E27FC236}">
                <a16:creationId xmlns:a16="http://schemas.microsoft.com/office/drawing/2014/main" id="{7E9BEC30-1598-43DA-B8D4-A56EDDBA3AB3}"/>
              </a:ext>
            </a:extLst>
          </p:cNvPr>
          <p:cNvSpPr/>
          <p:nvPr/>
        </p:nvSpPr>
        <p:spPr>
          <a:xfrm>
            <a:off x="5324462" y="3563700"/>
            <a:ext cx="2992327" cy="488363"/>
          </a:xfrm>
          <a:prstGeom prst="rect">
            <a:avLst/>
          </a:prstGeom>
          <a:solidFill>
            <a:srgbClr val="0063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Did You Know…?</a:t>
            </a:r>
          </a:p>
        </p:txBody>
      </p:sp>
      <p:sp>
        <p:nvSpPr>
          <p:cNvPr id="27" name="Rectangle 26">
            <a:extLst>
              <a:ext uri="{FF2B5EF4-FFF2-40B4-BE49-F238E27FC236}">
                <a16:creationId xmlns:a16="http://schemas.microsoft.com/office/drawing/2014/main" id="{6DDC8FF1-B00E-43E2-BC0B-59BB18DB71A3}"/>
              </a:ext>
            </a:extLst>
          </p:cNvPr>
          <p:cNvSpPr/>
          <p:nvPr/>
        </p:nvSpPr>
        <p:spPr>
          <a:xfrm>
            <a:off x="5324461" y="4055169"/>
            <a:ext cx="2992328" cy="1248352"/>
          </a:xfrm>
          <a:prstGeom prst="rect">
            <a:avLst/>
          </a:prstGeom>
          <a:solidFill>
            <a:srgbClr val="90C7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cs typeface="Twinkl"/>
              </a:rPr>
              <a:t>Fiji was originally included in plans to join the Federation but chose to leave the process early on.</a:t>
            </a:r>
          </a:p>
        </p:txBody>
      </p:sp>
      <p:sp>
        <p:nvSpPr>
          <p:cNvPr id="7" name="Rectangle 6">
            <a:extLst>
              <a:ext uri="{FF2B5EF4-FFF2-40B4-BE49-F238E27FC236}">
                <a16:creationId xmlns:a16="http://schemas.microsoft.com/office/drawing/2014/main" id="{6FA63539-54E1-4A0E-8015-6FCB66A9D3B2}"/>
              </a:ext>
            </a:extLst>
          </p:cNvPr>
          <p:cNvSpPr/>
          <p:nvPr/>
        </p:nvSpPr>
        <p:spPr>
          <a:xfrm>
            <a:off x="5327374" y="1558456"/>
            <a:ext cx="2997642" cy="19957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30DBACAB-6863-4308-8591-3693B666D274}"/>
              </a:ext>
            </a:extLst>
          </p:cNvPr>
          <p:cNvGrpSpPr/>
          <p:nvPr/>
        </p:nvGrpSpPr>
        <p:grpSpPr>
          <a:xfrm>
            <a:off x="755650" y="5343787"/>
            <a:ext cx="7632700" cy="970111"/>
            <a:chOff x="755650" y="5159229"/>
            <a:chExt cx="7632700" cy="970111"/>
          </a:xfrm>
        </p:grpSpPr>
        <p:sp>
          <p:nvSpPr>
            <p:cNvPr id="29" name="Rectangular Callout 23">
              <a:extLst>
                <a:ext uri="{FF2B5EF4-FFF2-40B4-BE49-F238E27FC236}">
                  <a16:creationId xmlns:a16="http://schemas.microsoft.com/office/drawing/2014/main" id="{DEF9A9B3-9B2E-4633-B7EC-5D25AEA3F08B}"/>
                </a:ext>
              </a:extLst>
            </p:cNvPr>
            <p:cNvSpPr/>
            <p:nvPr/>
          </p:nvSpPr>
          <p:spPr bwMode="auto">
            <a:xfrm>
              <a:off x="755650" y="5159229"/>
              <a:ext cx="7632700" cy="970111"/>
            </a:xfrm>
            <a:custGeom>
              <a:avLst/>
              <a:gdLst>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473653 h 811976"/>
                <a:gd name="connsiteX6" fmla="*/ 7632700 w 7632700"/>
                <a:gd name="connsiteY6" fmla="*/ 571842 h 811976"/>
                <a:gd name="connsiteX7" fmla="*/ 7632700 w 7632700"/>
                <a:gd name="connsiteY7" fmla="*/ 676647 h 811976"/>
                <a:gd name="connsiteX8" fmla="*/ 7632700 w 7632700"/>
                <a:gd name="connsiteY8" fmla="*/ 811976 h 811976"/>
                <a:gd name="connsiteX9" fmla="*/ 6360583 w 7632700"/>
                <a:gd name="connsiteY9" fmla="*/ 811976 h 811976"/>
                <a:gd name="connsiteX10" fmla="*/ 4452408 w 7632700"/>
                <a:gd name="connsiteY10" fmla="*/ 811976 h 811976"/>
                <a:gd name="connsiteX11" fmla="*/ 4452408 w 7632700"/>
                <a:gd name="connsiteY11" fmla="*/ 811976 h 811976"/>
                <a:gd name="connsiteX12" fmla="*/ 0 w 7632700"/>
                <a:gd name="connsiteY12" fmla="*/ 811976 h 811976"/>
                <a:gd name="connsiteX13" fmla="*/ 0 w 7632700"/>
                <a:gd name="connsiteY13" fmla="*/ 676647 h 811976"/>
                <a:gd name="connsiteX14" fmla="*/ 0 w 7632700"/>
                <a:gd name="connsiteY14" fmla="*/ 473653 h 811976"/>
                <a:gd name="connsiteX15" fmla="*/ 0 w 7632700"/>
                <a:gd name="connsiteY15" fmla="*/ 473653 h 811976"/>
                <a:gd name="connsiteX16" fmla="*/ 0 w 7632700"/>
                <a:gd name="connsiteY16"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571842 h 811976"/>
                <a:gd name="connsiteX6" fmla="*/ 7632700 w 7632700"/>
                <a:gd name="connsiteY6" fmla="*/ 676647 h 811976"/>
                <a:gd name="connsiteX7" fmla="*/ 7632700 w 7632700"/>
                <a:gd name="connsiteY7" fmla="*/ 811976 h 811976"/>
                <a:gd name="connsiteX8" fmla="*/ 6360583 w 7632700"/>
                <a:gd name="connsiteY8" fmla="*/ 811976 h 811976"/>
                <a:gd name="connsiteX9" fmla="*/ 4452408 w 7632700"/>
                <a:gd name="connsiteY9" fmla="*/ 811976 h 811976"/>
                <a:gd name="connsiteX10" fmla="*/ 4452408 w 7632700"/>
                <a:gd name="connsiteY10" fmla="*/ 811976 h 811976"/>
                <a:gd name="connsiteX11" fmla="*/ 0 w 7632700"/>
                <a:gd name="connsiteY11" fmla="*/ 811976 h 811976"/>
                <a:gd name="connsiteX12" fmla="*/ 0 w 7632700"/>
                <a:gd name="connsiteY12" fmla="*/ 676647 h 811976"/>
                <a:gd name="connsiteX13" fmla="*/ 0 w 7632700"/>
                <a:gd name="connsiteY13" fmla="*/ 473653 h 811976"/>
                <a:gd name="connsiteX14" fmla="*/ 0 w 7632700"/>
                <a:gd name="connsiteY14" fmla="*/ 473653 h 811976"/>
                <a:gd name="connsiteX15" fmla="*/ 0 w 7632700"/>
                <a:gd name="connsiteY15"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676647 h 811976"/>
                <a:gd name="connsiteX6" fmla="*/ 7632700 w 7632700"/>
                <a:gd name="connsiteY6" fmla="*/ 811976 h 811976"/>
                <a:gd name="connsiteX7" fmla="*/ 6360583 w 7632700"/>
                <a:gd name="connsiteY7" fmla="*/ 811976 h 811976"/>
                <a:gd name="connsiteX8" fmla="*/ 4452408 w 7632700"/>
                <a:gd name="connsiteY8" fmla="*/ 811976 h 811976"/>
                <a:gd name="connsiteX9" fmla="*/ 4452408 w 7632700"/>
                <a:gd name="connsiteY9" fmla="*/ 811976 h 811976"/>
                <a:gd name="connsiteX10" fmla="*/ 0 w 7632700"/>
                <a:gd name="connsiteY10" fmla="*/ 811976 h 811976"/>
                <a:gd name="connsiteX11" fmla="*/ 0 w 7632700"/>
                <a:gd name="connsiteY11" fmla="*/ 676647 h 811976"/>
                <a:gd name="connsiteX12" fmla="*/ 0 w 7632700"/>
                <a:gd name="connsiteY12" fmla="*/ 473653 h 811976"/>
                <a:gd name="connsiteX13" fmla="*/ 0 w 7632700"/>
                <a:gd name="connsiteY13" fmla="*/ 473653 h 811976"/>
                <a:gd name="connsiteX14" fmla="*/ 0 w 7632700"/>
                <a:gd name="connsiteY14"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811976 h 811976"/>
                <a:gd name="connsiteX6" fmla="*/ 6360583 w 7632700"/>
                <a:gd name="connsiteY6" fmla="*/ 811976 h 811976"/>
                <a:gd name="connsiteX7" fmla="*/ 4452408 w 7632700"/>
                <a:gd name="connsiteY7" fmla="*/ 811976 h 811976"/>
                <a:gd name="connsiteX8" fmla="*/ 4452408 w 7632700"/>
                <a:gd name="connsiteY8" fmla="*/ 811976 h 811976"/>
                <a:gd name="connsiteX9" fmla="*/ 0 w 7632700"/>
                <a:gd name="connsiteY9" fmla="*/ 811976 h 811976"/>
                <a:gd name="connsiteX10" fmla="*/ 0 w 7632700"/>
                <a:gd name="connsiteY10" fmla="*/ 676647 h 811976"/>
                <a:gd name="connsiteX11" fmla="*/ 0 w 7632700"/>
                <a:gd name="connsiteY11" fmla="*/ 473653 h 811976"/>
                <a:gd name="connsiteX12" fmla="*/ 0 w 7632700"/>
                <a:gd name="connsiteY12" fmla="*/ 473653 h 811976"/>
                <a:gd name="connsiteX13" fmla="*/ 0 w 7632700"/>
                <a:gd name="connsiteY13" fmla="*/ 0 h 811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32700" h="811976">
                  <a:moveTo>
                    <a:pt x="0" y="0"/>
                  </a:moveTo>
                  <a:lnTo>
                    <a:pt x="4452408" y="0"/>
                  </a:lnTo>
                  <a:lnTo>
                    <a:pt x="4452408" y="0"/>
                  </a:lnTo>
                  <a:lnTo>
                    <a:pt x="6360583" y="0"/>
                  </a:lnTo>
                  <a:lnTo>
                    <a:pt x="7632700" y="0"/>
                  </a:lnTo>
                  <a:lnTo>
                    <a:pt x="7632700" y="811976"/>
                  </a:lnTo>
                  <a:lnTo>
                    <a:pt x="6360583" y="811976"/>
                  </a:lnTo>
                  <a:lnTo>
                    <a:pt x="4452408" y="811976"/>
                  </a:lnTo>
                  <a:lnTo>
                    <a:pt x="4452408" y="811976"/>
                  </a:lnTo>
                  <a:lnTo>
                    <a:pt x="0" y="811976"/>
                  </a:lnTo>
                  <a:lnTo>
                    <a:pt x="0" y="676647"/>
                  </a:lnTo>
                  <a:lnTo>
                    <a:pt x="0" y="473653"/>
                  </a:lnTo>
                  <a:lnTo>
                    <a:pt x="0" y="473653"/>
                  </a:lnTo>
                  <a:lnTo>
                    <a:pt x="0" y="0"/>
                  </a:lnTo>
                  <a:close/>
                </a:path>
              </a:pathLst>
            </a:cu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GB" kern="0" dirty="0">
                <a:solidFill>
                  <a:schemeClr val="tx1"/>
                </a:solidFill>
              </a:endParaRPr>
            </a:p>
          </p:txBody>
        </p:sp>
        <p:sp>
          <p:nvSpPr>
            <p:cNvPr id="32" name="Rectangle 7">
              <a:extLst>
                <a:ext uri="{FF2B5EF4-FFF2-40B4-BE49-F238E27FC236}">
                  <a16:creationId xmlns:a16="http://schemas.microsoft.com/office/drawing/2014/main" id="{89A20474-C4C6-41FD-88BE-5435BBA1DD6B}"/>
                </a:ext>
              </a:extLst>
            </p:cNvPr>
            <p:cNvSpPr>
              <a:spLocks noChangeArrowheads="1"/>
            </p:cNvSpPr>
            <p:nvPr/>
          </p:nvSpPr>
          <p:spPr bwMode="auto">
            <a:xfrm>
              <a:off x="1103018" y="5354453"/>
              <a:ext cx="6744919"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Twinkl" pitchFamily="2" charset="0"/>
                  <a:cs typeface="Twinkl"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Twinkl" pitchFamily="2" charset="0"/>
                  <a:cs typeface="Twinkl"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9pPr>
            </a:lstStyle>
            <a:p>
              <a:pPr>
                <a:buNone/>
              </a:pPr>
              <a:r>
                <a:rPr lang="en-US" dirty="0">
                  <a:solidFill>
                    <a:schemeClr val="tx1"/>
                  </a:solidFill>
                  <a:latin typeface="Twinkl"/>
                  <a:cs typeface="Twinkl"/>
                </a:rPr>
                <a:t>Australia experienced an economic depression from 1891 to 1894. Why do you think this dampened the mood for Federation?</a:t>
              </a:r>
            </a:p>
          </p:txBody>
        </p:sp>
      </p:grpSp>
      <p:pic>
        <p:nvPicPr>
          <p:cNvPr id="33" name="Question Mark">
            <a:extLst>
              <a:ext uri="{FF2B5EF4-FFF2-40B4-BE49-F238E27FC236}">
                <a16:creationId xmlns:a16="http://schemas.microsoft.com/office/drawing/2014/main" id="{CB79DD33-FF23-4E2E-884C-2840EAA02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7814444" y="5415637"/>
            <a:ext cx="504000" cy="5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Question Close">
            <a:extLst>
              <a:ext uri="{FF2B5EF4-FFF2-40B4-BE49-F238E27FC236}">
                <a16:creationId xmlns:a16="http://schemas.microsoft.com/office/drawing/2014/main" id="{779AB7FB-4DEC-4503-92E4-8F942417457F}"/>
              </a:ext>
            </a:extLst>
          </p:cNvPr>
          <p:cNvSpPr/>
          <p:nvPr/>
        </p:nvSpPr>
        <p:spPr bwMode="auto">
          <a:xfrm>
            <a:off x="755647" y="5343787"/>
            <a:ext cx="360000" cy="3238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b="1" kern="0" dirty="0">
                <a:solidFill>
                  <a:schemeClr val="bg1"/>
                </a:solidFill>
              </a:rPr>
              <a:t>X</a:t>
            </a:r>
          </a:p>
        </p:txBody>
      </p:sp>
      <p:sp>
        <p:nvSpPr>
          <p:cNvPr id="35" name="Rectangle 34">
            <a:extLst>
              <a:ext uri="{FF2B5EF4-FFF2-40B4-BE49-F238E27FC236}">
                <a16:creationId xmlns:a16="http://schemas.microsoft.com/office/drawing/2014/main" id="{F8F5661C-14A9-42F2-8F48-DFB46BC73525}"/>
              </a:ext>
            </a:extLst>
          </p:cNvPr>
          <p:cNvSpPr/>
          <p:nvPr/>
        </p:nvSpPr>
        <p:spPr>
          <a:xfrm>
            <a:off x="866428" y="2338853"/>
            <a:ext cx="4362314" cy="2711100"/>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It was agreed that the Australian constitution would combine ideas from the United Kingdom parliamentary system and the federal system of the United States of America.</a:t>
            </a:r>
          </a:p>
          <a:p>
            <a:endParaRPr lang="en-US" dirty="0">
              <a:cs typeface="Twinkl"/>
            </a:endParaRPr>
          </a:p>
          <a:p>
            <a:r>
              <a:rPr lang="en-US" dirty="0">
                <a:cs typeface="Twinkl"/>
              </a:rPr>
              <a:t>After five long weeks, a draft constitution was agreed and taken back to the colonies to be approved.</a:t>
            </a:r>
          </a:p>
        </p:txBody>
      </p:sp>
      <p:sp>
        <p:nvSpPr>
          <p:cNvPr id="36" name="Rectangle 35">
            <a:extLst>
              <a:ext uri="{FF2B5EF4-FFF2-40B4-BE49-F238E27FC236}">
                <a16:creationId xmlns:a16="http://schemas.microsoft.com/office/drawing/2014/main" id="{0A19A69B-CC22-41BD-910D-034075ADE419}"/>
              </a:ext>
            </a:extLst>
          </p:cNvPr>
          <p:cNvSpPr/>
          <p:nvPr/>
        </p:nvSpPr>
        <p:spPr>
          <a:xfrm>
            <a:off x="867754" y="2905396"/>
            <a:ext cx="4362314" cy="1603104"/>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Unfortunately, that year a severe economic depression hit Australia and enthusiasm for Federation evaporated. It would take some years before the idea gained momentum again.</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spTree>
    <p:extLst>
      <p:ext uri="{BB962C8B-B14F-4D97-AF65-F5344CB8AC3E}">
        <p14:creationId xmlns:p14="http://schemas.microsoft.com/office/powerpoint/2010/main" val="14187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grpId="1" nodeType="clickEffect">
                                  <p:stCondLst>
                                    <p:cond delay="0"/>
                                  </p:stCondLst>
                                  <p:childTnLst>
                                    <p:animEffect transition="out" filter="fade">
                                      <p:cBhvr>
                                        <p:cTn id="17" dur="1000"/>
                                        <p:tgtEl>
                                          <p:spTgt spid="26"/>
                                        </p:tgtEl>
                                      </p:cBhvr>
                                    </p:animEffect>
                                    <p:anim calcmode="lin" valueType="num">
                                      <p:cBhvr>
                                        <p:cTn id="18" dur="1000"/>
                                        <p:tgtEl>
                                          <p:spTgt spid="26"/>
                                        </p:tgtEl>
                                        <p:attrNameLst>
                                          <p:attrName>ppt_x</p:attrName>
                                        </p:attrNameLst>
                                      </p:cBhvr>
                                      <p:tavLst>
                                        <p:tav tm="0">
                                          <p:val>
                                            <p:strVal val="ppt_x"/>
                                          </p:val>
                                        </p:tav>
                                        <p:tav tm="100000">
                                          <p:val>
                                            <p:strVal val="ppt_x"/>
                                          </p:val>
                                        </p:tav>
                                      </p:tavLst>
                                    </p:anim>
                                    <p:anim calcmode="lin" valueType="num">
                                      <p:cBhvr>
                                        <p:cTn id="19" dur="1000"/>
                                        <p:tgtEl>
                                          <p:spTgt spid="26"/>
                                        </p:tgtEl>
                                        <p:attrNameLst>
                                          <p:attrName>ppt_y</p:attrName>
                                        </p:attrNameLst>
                                      </p:cBhvr>
                                      <p:tavLst>
                                        <p:tav tm="0">
                                          <p:val>
                                            <p:strVal val="ppt_y"/>
                                          </p:val>
                                        </p:tav>
                                        <p:tav tm="100000">
                                          <p:val>
                                            <p:strVal val="ppt_y-.1"/>
                                          </p:val>
                                        </p:tav>
                                      </p:tavLst>
                                    </p:anim>
                                    <p:set>
                                      <p:cBhvr>
                                        <p:cTn id="20" dur="1" fill="hold">
                                          <p:stCondLst>
                                            <p:cond delay="999"/>
                                          </p:stCondLst>
                                        </p:cTn>
                                        <p:tgtEl>
                                          <p:spTgt spid="26"/>
                                        </p:tgtEl>
                                        <p:attrNameLst>
                                          <p:attrName>style.visibility</p:attrName>
                                        </p:attrNameLst>
                                      </p:cBhvr>
                                      <p:to>
                                        <p:strVal val="hidden"/>
                                      </p:to>
                                    </p:se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xit" presetSubtype="0" fill="hold" grpId="1" nodeType="clickEffect">
                                  <p:stCondLst>
                                    <p:cond delay="0"/>
                                  </p:stCondLst>
                                  <p:childTnLst>
                                    <p:animEffect transition="out" filter="fade">
                                      <p:cBhvr>
                                        <p:cTn id="30" dur="1000"/>
                                        <p:tgtEl>
                                          <p:spTgt spid="35"/>
                                        </p:tgtEl>
                                      </p:cBhvr>
                                    </p:animEffect>
                                    <p:anim calcmode="lin" valueType="num">
                                      <p:cBhvr>
                                        <p:cTn id="31" dur="1000"/>
                                        <p:tgtEl>
                                          <p:spTgt spid="35"/>
                                        </p:tgtEl>
                                        <p:attrNameLst>
                                          <p:attrName>ppt_x</p:attrName>
                                        </p:attrNameLst>
                                      </p:cBhvr>
                                      <p:tavLst>
                                        <p:tav tm="0">
                                          <p:val>
                                            <p:strVal val="ppt_x"/>
                                          </p:val>
                                        </p:tav>
                                        <p:tav tm="100000">
                                          <p:val>
                                            <p:strVal val="ppt_x"/>
                                          </p:val>
                                        </p:tav>
                                      </p:tavLst>
                                    </p:anim>
                                    <p:anim calcmode="lin" valueType="num">
                                      <p:cBhvr>
                                        <p:cTn id="32" dur="1000"/>
                                        <p:tgtEl>
                                          <p:spTgt spid="35"/>
                                        </p:tgtEl>
                                        <p:attrNameLst>
                                          <p:attrName>ppt_y</p:attrName>
                                        </p:attrNameLst>
                                      </p:cBhvr>
                                      <p:tavLst>
                                        <p:tav tm="0">
                                          <p:val>
                                            <p:strVal val="ppt_y"/>
                                          </p:val>
                                        </p:tav>
                                        <p:tav tm="100000">
                                          <p:val>
                                            <p:strVal val="ppt_y-.1"/>
                                          </p:val>
                                        </p:tav>
                                      </p:tavLst>
                                    </p:anim>
                                    <p:set>
                                      <p:cBhvr>
                                        <p:cTn id="33" dur="1" fill="hold">
                                          <p:stCondLst>
                                            <p:cond delay="999"/>
                                          </p:stCondLst>
                                        </p:cTn>
                                        <p:tgtEl>
                                          <p:spTgt spid="35"/>
                                        </p:tgtEl>
                                        <p:attrNameLst>
                                          <p:attrName>style.visibility</p:attrName>
                                        </p:attrNameLst>
                                      </p:cBhvr>
                                      <p:to>
                                        <p:strVal val="hidden"/>
                                      </p:to>
                                    </p:set>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0" restart="whenNotActive" fill="hold" evtFilter="cancelBubble" nodeType="interactiveSeq">
                <p:stCondLst>
                  <p:cond evt="onClick" delay="0">
                    <p:tgtEl>
                      <p:spTgt spid="6"/>
                    </p:tgtEl>
                  </p:cond>
                </p:stCondLst>
                <p:endSync evt="end" delay="0">
                  <p:rtn val="all"/>
                </p:endSync>
                <p:childTnLst>
                  <p:par>
                    <p:cTn id="41" fill="hold">
                      <p:stCondLst>
                        <p:cond delay="0"/>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500"/>
                                        <p:tgtEl>
                                          <p:spTgt spid="27"/>
                                        </p:tgtEl>
                                      </p:cBhvr>
                                    </p:animEffect>
                                  </p:childTnLst>
                                </p:cTn>
                              </p:par>
                              <p:par>
                                <p:cTn id="46" presetID="10" presetClass="exit" presetSubtype="0" fill="hold" grpId="0"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49" restart="whenNotActive" fill="hold" evtFilter="cancelBubble" nodeType="interactiveSeq">
                <p:stCondLst>
                  <p:cond evt="onClick" delay="0">
                    <p:tgtEl>
                      <p:spTgt spid="33"/>
                    </p:tgtEl>
                  </p:cond>
                </p:stCondLst>
                <p:endSync evt="end" delay="0">
                  <p:rtn val="all"/>
                </p:endSync>
                <p:childTnLst>
                  <p:par>
                    <p:cTn id="50" fill="hold">
                      <p:stCondLst>
                        <p:cond delay="0"/>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nextCondLst>
                <p:cond evt="onClick" delay="0">
                  <p:tgtEl>
                    <p:spTgt spid="33"/>
                  </p:tgtEl>
                </p:cond>
              </p:nextCondLst>
            </p:seq>
            <p:seq concurrent="1" nextAc="seek">
              <p:cTn id="58" restart="whenNotActive" fill="hold" evtFilter="cancelBubble" nodeType="interactiveSeq">
                <p:stCondLst>
                  <p:cond evt="onClick" delay="0">
                    <p:tgtEl>
                      <p:spTgt spid="34"/>
                    </p:tgtEl>
                  </p:cond>
                </p:stCondLst>
                <p:endSync evt="end" delay="0">
                  <p:rtn val="all"/>
                </p:endSync>
                <p:childTnLst>
                  <p:par>
                    <p:cTn id="59" fill="hold">
                      <p:stCondLst>
                        <p:cond delay="0"/>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8"/>
                                        </p:tgtEl>
                                      </p:cBhvr>
                                    </p:animEffect>
                                    <p:set>
                                      <p:cBhvr>
                                        <p:cTn id="66"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5" grpId="0" animBg="1"/>
      <p:bldP spid="26" grpId="0" animBg="1"/>
      <p:bldP spid="26" grpId="1" animBg="1"/>
      <p:bldP spid="27" grpId="0" animBg="1"/>
      <p:bldP spid="7" grpId="0" animBg="1"/>
      <p:bldP spid="34" grpId="0" animBg="1"/>
      <p:bldP spid="34" grpId="1" animBg="1"/>
      <p:bldP spid="35" grpId="0" animBg="1"/>
      <p:bldP spid="35" grpId="1"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C40F01E-B2D9-4849-8B39-FF96829B68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1889 to 1895</a:t>
            </a:r>
          </a:p>
        </p:txBody>
      </p:sp>
      <p:sp>
        <p:nvSpPr>
          <p:cNvPr id="25" name="Rectangle 24">
            <a:extLst>
              <a:ext uri="{FF2B5EF4-FFF2-40B4-BE49-F238E27FC236}">
                <a16:creationId xmlns:a16="http://schemas.microsoft.com/office/drawing/2014/main" id="{98262D72-791F-4840-8D12-2E731F831F39}"/>
              </a:ext>
            </a:extLst>
          </p:cNvPr>
          <p:cNvSpPr/>
          <p:nvPr/>
        </p:nvSpPr>
        <p:spPr>
          <a:xfrm>
            <a:off x="-302004" y="1551963"/>
            <a:ext cx="3760822"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Corowa Conference, 1893</a:t>
            </a:r>
          </a:p>
        </p:txBody>
      </p:sp>
      <p:sp>
        <p:nvSpPr>
          <p:cNvPr id="26" name="Rectangle 25">
            <a:extLst>
              <a:ext uri="{FF2B5EF4-FFF2-40B4-BE49-F238E27FC236}">
                <a16:creationId xmlns:a16="http://schemas.microsoft.com/office/drawing/2014/main" id="{5634631E-0482-4140-A5ED-732B048F25CE}"/>
              </a:ext>
            </a:extLst>
          </p:cNvPr>
          <p:cNvSpPr/>
          <p:nvPr/>
        </p:nvSpPr>
        <p:spPr>
          <a:xfrm>
            <a:off x="862979" y="3138773"/>
            <a:ext cx="4732616" cy="1049106"/>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While politicians lost interest in the idea of Federation as the economic depression raged on, public enthusiasm continued to grow.</a:t>
            </a:r>
          </a:p>
        </p:txBody>
      </p:sp>
      <p:sp>
        <p:nvSpPr>
          <p:cNvPr id="35" name="Rectangle 34">
            <a:extLst>
              <a:ext uri="{FF2B5EF4-FFF2-40B4-BE49-F238E27FC236}">
                <a16:creationId xmlns:a16="http://schemas.microsoft.com/office/drawing/2014/main" id="{F8F5661C-14A9-42F2-8F48-DFB46BC73525}"/>
              </a:ext>
            </a:extLst>
          </p:cNvPr>
          <p:cNvSpPr/>
          <p:nvPr/>
        </p:nvSpPr>
        <p:spPr>
          <a:xfrm>
            <a:off x="862979" y="3000274"/>
            <a:ext cx="5700023" cy="1326105"/>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A people’s conference was held in Corowa, New South Wales. Here it was agreed that ‘</a:t>
            </a:r>
            <a:r>
              <a:rPr lang="en-US" dirty="0"/>
              <a:t>the best interests, present and future prosperity of the Australian colonies will be promoted by their early federation’. </a:t>
            </a:r>
          </a:p>
        </p:txBody>
      </p:sp>
      <p:sp>
        <p:nvSpPr>
          <p:cNvPr id="36" name="Rectangle 35">
            <a:extLst>
              <a:ext uri="{FF2B5EF4-FFF2-40B4-BE49-F238E27FC236}">
                <a16:creationId xmlns:a16="http://schemas.microsoft.com/office/drawing/2014/main" id="{0A19A69B-CC22-41BD-910D-034075ADE419}"/>
              </a:ext>
            </a:extLst>
          </p:cNvPr>
          <p:cNvSpPr/>
          <p:nvPr/>
        </p:nvSpPr>
        <p:spPr>
          <a:xfrm>
            <a:off x="862979" y="2507831"/>
            <a:ext cx="5700023" cy="2310990"/>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The conference also agreed to a landmark proposal made by the Victorian representative John Quick.</a:t>
            </a:r>
          </a:p>
          <a:p>
            <a:pPr>
              <a:spcAft>
                <a:spcPts val="1200"/>
              </a:spcAft>
            </a:pPr>
            <a:r>
              <a:rPr lang="en-US" dirty="0">
                <a:cs typeface="Twinkl"/>
              </a:rPr>
              <a:t>Colonial governments would elect </a:t>
            </a:r>
            <a:r>
              <a:rPr lang="en-US" b="1" dirty="0">
                <a:cs typeface="Twinkl"/>
              </a:rPr>
              <a:t>delegates</a:t>
            </a:r>
            <a:r>
              <a:rPr lang="en-US" dirty="0">
                <a:cs typeface="Twinkl"/>
              </a:rPr>
              <a:t> to attend a new Federation convention to finally choose a draft constitution.</a:t>
            </a:r>
          </a:p>
          <a:p>
            <a:r>
              <a:rPr lang="en-US" dirty="0">
                <a:cs typeface="Twinkl"/>
              </a:rPr>
              <a:t>A referendum (people’s vote) would be held to approve this draft constitution.</a:t>
            </a:r>
          </a:p>
        </p:txBody>
      </p:sp>
      <p:pic>
        <p:nvPicPr>
          <p:cNvPr id="3" name="Picture 2">
            <a:extLst>
              <a:ext uri="{FF2B5EF4-FFF2-40B4-BE49-F238E27FC236}">
                <a16:creationId xmlns:a16="http://schemas.microsoft.com/office/drawing/2014/main" id="{814382EB-BD21-4AE8-AAD1-22124A9F5EA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99414"/>
                    </a14:imgEffect>
                  </a14:imgLayer>
                </a14:imgProps>
              </a:ext>
              <a:ext uri="{28A0092B-C50C-407E-A947-70E740481C1C}">
                <a14:useLocalDpi xmlns:a14="http://schemas.microsoft.com/office/drawing/2010/main" val="0"/>
              </a:ext>
            </a:extLst>
          </a:blip>
          <a:stretch>
            <a:fillRect/>
          </a:stretch>
        </p:blipFill>
        <p:spPr>
          <a:xfrm>
            <a:off x="6667526" y="1757238"/>
            <a:ext cx="1600518" cy="4073194"/>
          </a:xfrm>
          <a:prstGeom prst="rect">
            <a:avLst/>
          </a:prstGeom>
          <a:effectLst>
            <a:outerShdw blurRad="63500" sx="102000" sy="102000" algn="ctr" rotWithShape="0">
              <a:prstClr val="black">
                <a:alpha val="40000"/>
              </a:prstClr>
            </a:outerShdw>
          </a:effectLst>
        </p:spPr>
      </p:pic>
      <p:cxnSp>
        <p:nvCxnSpPr>
          <p:cNvPr id="30" name="Straight Connector 29">
            <a:extLst>
              <a:ext uri="{FF2B5EF4-FFF2-40B4-BE49-F238E27FC236}">
                <a16:creationId xmlns:a16="http://schemas.microsoft.com/office/drawing/2014/main" id="{8751E0C3-8197-49BC-B314-445718ED678E}"/>
              </a:ext>
            </a:extLst>
          </p:cNvPr>
          <p:cNvCxnSpPr>
            <a:cxnSpLocks/>
          </p:cNvCxnSpPr>
          <p:nvPr/>
        </p:nvCxnSpPr>
        <p:spPr>
          <a:xfrm>
            <a:off x="-372140" y="5419009"/>
            <a:ext cx="1701210" cy="0"/>
          </a:xfrm>
          <a:prstGeom prst="line">
            <a:avLst/>
          </a:prstGeom>
          <a:ln w="57150">
            <a:solidFill>
              <a:srgbClr val="00639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22319E-9DD8-4219-BEB6-B640B4836A76}"/>
              </a:ext>
            </a:extLst>
          </p:cNvPr>
          <p:cNvCxnSpPr>
            <a:cxnSpLocks/>
          </p:cNvCxnSpPr>
          <p:nvPr/>
        </p:nvCxnSpPr>
        <p:spPr>
          <a:xfrm>
            <a:off x="3676760" y="5419009"/>
            <a:ext cx="392946" cy="0"/>
          </a:xfrm>
          <a:prstGeom prst="line">
            <a:avLst/>
          </a:prstGeom>
          <a:ln w="57150">
            <a:solidFill>
              <a:srgbClr val="00639A"/>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D726EAB-AA67-47F1-98B8-9B6102BACCFD}"/>
              </a:ext>
            </a:extLst>
          </p:cNvPr>
          <p:cNvSpPr/>
          <p:nvPr/>
        </p:nvSpPr>
        <p:spPr>
          <a:xfrm>
            <a:off x="1329070" y="5171455"/>
            <a:ext cx="2347690" cy="495108"/>
          </a:xfrm>
          <a:prstGeom prst="rect">
            <a:avLst/>
          </a:prstGeom>
          <a:solidFill>
            <a:srgbClr val="00639A"/>
          </a:solidFill>
          <a:ln w="19050">
            <a:solidFill>
              <a:schemeClr val="bg1"/>
            </a:solidFill>
          </a:ln>
        </p:spPr>
        <p:txBody>
          <a:bodyPr wrap="square" lIns="72000" tIns="108000" rIns="72000" bIns="108000">
            <a:spAutoFit/>
          </a:bodyPr>
          <a:lstStyle/>
          <a:p>
            <a:pPr algn="ctr"/>
            <a:r>
              <a:rPr lang="en-US" b="1" dirty="0">
                <a:solidFill>
                  <a:schemeClr val="bg1"/>
                </a:solidFill>
                <a:cs typeface="Twinkl"/>
              </a:rPr>
              <a:t>delegates</a:t>
            </a:r>
            <a:endParaRPr lang="en-US" dirty="0">
              <a:solidFill>
                <a:schemeClr val="bg1"/>
              </a:solidFill>
              <a:cs typeface="Twinkl"/>
            </a:endParaRPr>
          </a:p>
        </p:txBody>
      </p:sp>
      <p:sp>
        <p:nvSpPr>
          <p:cNvPr id="38" name="Rectangle 37">
            <a:extLst>
              <a:ext uri="{FF2B5EF4-FFF2-40B4-BE49-F238E27FC236}">
                <a16:creationId xmlns:a16="http://schemas.microsoft.com/office/drawing/2014/main" id="{D801AAF9-4761-482D-B2ED-744D9D408E06}"/>
              </a:ext>
            </a:extLst>
          </p:cNvPr>
          <p:cNvSpPr/>
          <p:nvPr/>
        </p:nvSpPr>
        <p:spPr>
          <a:xfrm>
            <a:off x="4075028" y="4903708"/>
            <a:ext cx="2476848" cy="1049106"/>
          </a:xfrm>
          <a:prstGeom prst="rect">
            <a:avLst/>
          </a:prstGeom>
          <a:solidFill>
            <a:schemeClr val="bg1"/>
          </a:solidFill>
          <a:ln w="19050">
            <a:solidFill>
              <a:srgbClr val="00639A"/>
            </a:solidFill>
          </a:ln>
        </p:spPr>
        <p:txBody>
          <a:bodyPr wrap="square" lIns="108000" tIns="108000" rIns="108000" bIns="108000">
            <a:spAutoFit/>
          </a:bodyPr>
          <a:lstStyle/>
          <a:p>
            <a:pPr algn="just"/>
            <a:r>
              <a:rPr lang="en-US" dirty="0">
                <a:cs typeface="Twinkl"/>
              </a:rPr>
              <a:t>Delegates are people elected to represent a group at a conference.</a:t>
            </a:r>
          </a:p>
        </p:txBody>
      </p:sp>
      <p:sp>
        <p:nvSpPr>
          <p:cNvPr id="39" name="Rectangle 38">
            <a:extLst>
              <a:ext uri="{FF2B5EF4-FFF2-40B4-BE49-F238E27FC236}">
                <a16:creationId xmlns:a16="http://schemas.microsoft.com/office/drawing/2014/main" id="{E279E1A6-C0BF-498A-86A0-3BFC25EC36E6}"/>
              </a:ext>
            </a:extLst>
          </p:cNvPr>
          <p:cNvSpPr/>
          <p:nvPr/>
        </p:nvSpPr>
        <p:spPr>
          <a:xfrm>
            <a:off x="856355" y="3089601"/>
            <a:ext cx="5700023" cy="1049106"/>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His idea became known as the Corowa Plan.</a:t>
            </a:r>
          </a:p>
          <a:p>
            <a:endParaRPr lang="en-US" dirty="0">
              <a:cs typeface="Twinkl"/>
            </a:endParaRPr>
          </a:p>
          <a:p>
            <a:r>
              <a:rPr lang="en-US" dirty="0">
                <a:cs typeface="Twinkl"/>
              </a:rPr>
              <a:t>Click the link below to listen to John Quick’s story.</a:t>
            </a:r>
          </a:p>
        </p:txBody>
      </p:sp>
      <p:grpSp>
        <p:nvGrpSpPr>
          <p:cNvPr id="11" name="Group 10">
            <a:extLst>
              <a:ext uri="{FF2B5EF4-FFF2-40B4-BE49-F238E27FC236}">
                <a16:creationId xmlns:a16="http://schemas.microsoft.com/office/drawing/2014/main" id="{E6BD595D-A011-462C-A855-DCF5A99ABB34}"/>
              </a:ext>
            </a:extLst>
          </p:cNvPr>
          <p:cNvGrpSpPr/>
          <p:nvPr/>
        </p:nvGrpSpPr>
        <p:grpSpPr>
          <a:xfrm>
            <a:off x="3196425" y="4452841"/>
            <a:ext cx="1033669" cy="1033669"/>
            <a:chOff x="3307743" y="4452841"/>
            <a:chExt cx="1033669" cy="1033669"/>
          </a:xfrm>
        </p:grpSpPr>
        <p:sp>
          <p:nvSpPr>
            <p:cNvPr id="9" name="Oval 8">
              <a:extLst>
                <a:ext uri="{FF2B5EF4-FFF2-40B4-BE49-F238E27FC236}">
                  <a16:creationId xmlns:a16="http://schemas.microsoft.com/office/drawing/2014/main" id="{194662E5-F3D7-46B7-8073-501B636A7EB0}"/>
                </a:ext>
              </a:extLst>
            </p:cNvPr>
            <p:cNvSpPr/>
            <p:nvPr/>
          </p:nvSpPr>
          <p:spPr>
            <a:xfrm>
              <a:off x="3307743" y="4452841"/>
              <a:ext cx="1033669" cy="1033669"/>
            </a:xfrm>
            <a:prstGeom prst="ellipse">
              <a:avLst/>
            </a:prstGeom>
            <a:solidFill>
              <a:srgbClr val="00639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Isosceles Triangle 9">
              <a:extLst>
                <a:ext uri="{FF2B5EF4-FFF2-40B4-BE49-F238E27FC236}">
                  <a16:creationId xmlns:a16="http://schemas.microsoft.com/office/drawing/2014/main" id="{4EB181DD-F1A4-4AD6-B428-966BC874794B}"/>
                </a:ext>
              </a:extLst>
            </p:cNvPr>
            <p:cNvSpPr/>
            <p:nvPr/>
          </p:nvSpPr>
          <p:spPr>
            <a:xfrm rot="5400000">
              <a:off x="3552509" y="4687153"/>
              <a:ext cx="655451" cy="56504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John Quick - Lesson 2 - Federation PlanIt">
            <a:hlinkClick r:id="" action="ppaction://media"/>
            <a:extLst>
              <a:ext uri="{FF2B5EF4-FFF2-40B4-BE49-F238E27FC236}">
                <a16:creationId xmlns:a16="http://schemas.microsoft.com/office/drawing/2014/main" id="{1AA4AA66-10B0-40CB-AF52-C2C6421521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95394" y="3373451"/>
            <a:ext cx="609600" cy="609600"/>
          </a:xfrm>
          <a:prstGeom prst="rect">
            <a:avLst/>
          </a:prstGeom>
        </p:spPr>
      </p:pic>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spTree>
    <p:extLst>
      <p:ext uri="{BB962C8B-B14F-4D97-AF65-F5344CB8AC3E}">
        <p14:creationId xmlns:p14="http://schemas.microsoft.com/office/powerpoint/2010/main" val="346938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grpId="1" nodeType="clickEffect">
                                  <p:stCondLst>
                                    <p:cond delay="0"/>
                                  </p:stCondLst>
                                  <p:childTnLst>
                                    <p:animEffect transition="out" filter="fade">
                                      <p:cBhvr>
                                        <p:cTn id="17" dur="1000"/>
                                        <p:tgtEl>
                                          <p:spTgt spid="26"/>
                                        </p:tgtEl>
                                      </p:cBhvr>
                                    </p:animEffect>
                                    <p:anim calcmode="lin" valueType="num">
                                      <p:cBhvr>
                                        <p:cTn id="18" dur="1000"/>
                                        <p:tgtEl>
                                          <p:spTgt spid="26"/>
                                        </p:tgtEl>
                                        <p:attrNameLst>
                                          <p:attrName>ppt_x</p:attrName>
                                        </p:attrNameLst>
                                      </p:cBhvr>
                                      <p:tavLst>
                                        <p:tav tm="0">
                                          <p:val>
                                            <p:strVal val="ppt_x"/>
                                          </p:val>
                                        </p:tav>
                                        <p:tav tm="100000">
                                          <p:val>
                                            <p:strVal val="ppt_x"/>
                                          </p:val>
                                        </p:tav>
                                      </p:tavLst>
                                    </p:anim>
                                    <p:anim calcmode="lin" valueType="num">
                                      <p:cBhvr>
                                        <p:cTn id="19" dur="1000"/>
                                        <p:tgtEl>
                                          <p:spTgt spid="26"/>
                                        </p:tgtEl>
                                        <p:attrNameLst>
                                          <p:attrName>ppt_y</p:attrName>
                                        </p:attrNameLst>
                                      </p:cBhvr>
                                      <p:tavLst>
                                        <p:tav tm="0">
                                          <p:val>
                                            <p:strVal val="ppt_y"/>
                                          </p:val>
                                        </p:tav>
                                        <p:tav tm="100000">
                                          <p:val>
                                            <p:strVal val="ppt_y-.1"/>
                                          </p:val>
                                        </p:tav>
                                      </p:tavLst>
                                    </p:anim>
                                    <p:set>
                                      <p:cBhvr>
                                        <p:cTn id="20" dur="1" fill="hold">
                                          <p:stCondLst>
                                            <p:cond delay="999"/>
                                          </p:stCondLst>
                                        </p:cTn>
                                        <p:tgtEl>
                                          <p:spTgt spid="26"/>
                                        </p:tgtEl>
                                        <p:attrNameLst>
                                          <p:attrName>style.visibility</p:attrName>
                                        </p:attrNameLst>
                                      </p:cBhvr>
                                      <p:to>
                                        <p:strVal val="hidden"/>
                                      </p:to>
                                    </p:se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xit" presetSubtype="0" fill="hold" grpId="1" nodeType="clickEffect">
                                  <p:stCondLst>
                                    <p:cond delay="0"/>
                                  </p:stCondLst>
                                  <p:childTnLst>
                                    <p:animEffect transition="out" filter="fade">
                                      <p:cBhvr>
                                        <p:cTn id="30" dur="1000"/>
                                        <p:tgtEl>
                                          <p:spTgt spid="35"/>
                                        </p:tgtEl>
                                      </p:cBhvr>
                                    </p:animEffect>
                                    <p:anim calcmode="lin" valueType="num">
                                      <p:cBhvr>
                                        <p:cTn id="31" dur="1000"/>
                                        <p:tgtEl>
                                          <p:spTgt spid="35"/>
                                        </p:tgtEl>
                                        <p:attrNameLst>
                                          <p:attrName>ppt_x</p:attrName>
                                        </p:attrNameLst>
                                      </p:cBhvr>
                                      <p:tavLst>
                                        <p:tav tm="0">
                                          <p:val>
                                            <p:strVal val="ppt_x"/>
                                          </p:val>
                                        </p:tav>
                                        <p:tav tm="100000">
                                          <p:val>
                                            <p:strVal val="ppt_x"/>
                                          </p:val>
                                        </p:tav>
                                      </p:tavLst>
                                    </p:anim>
                                    <p:anim calcmode="lin" valueType="num">
                                      <p:cBhvr>
                                        <p:cTn id="32" dur="1000"/>
                                        <p:tgtEl>
                                          <p:spTgt spid="35"/>
                                        </p:tgtEl>
                                        <p:attrNameLst>
                                          <p:attrName>ppt_y</p:attrName>
                                        </p:attrNameLst>
                                      </p:cBhvr>
                                      <p:tavLst>
                                        <p:tav tm="0">
                                          <p:val>
                                            <p:strVal val="ppt_y"/>
                                          </p:val>
                                        </p:tav>
                                        <p:tav tm="100000">
                                          <p:val>
                                            <p:strVal val="ppt_y-.1"/>
                                          </p:val>
                                        </p:tav>
                                      </p:tavLst>
                                    </p:anim>
                                    <p:set>
                                      <p:cBhvr>
                                        <p:cTn id="33" dur="1" fill="hold">
                                          <p:stCondLst>
                                            <p:cond delay="999"/>
                                          </p:stCondLst>
                                        </p:cTn>
                                        <p:tgtEl>
                                          <p:spTgt spid="35"/>
                                        </p:tgtEl>
                                        <p:attrNameLst>
                                          <p:attrName>style.visibility</p:attrName>
                                        </p:attrNameLst>
                                      </p:cBhvr>
                                      <p:to>
                                        <p:strVal val="hidden"/>
                                      </p:to>
                                    </p:set>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par>
                                <p:cTn id="40" presetID="22" presetClass="entr" presetSubtype="8" fill="hold" nodeType="withEffect">
                                  <p:stCondLst>
                                    <p:cond delay="50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2500"/>
                            </p:stCondLst>
                            <p:childTnLst>
                              <p:par>
                                <p:cTn id="48" presetID="22" presetClass="entr" presetSubtype="8" fill="hold"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250"/>
                                        <p:tgtEl>
                                          <p:spTgt spid="31"/>
                                        </p:tgtEl>
                                      </p:cBhvr>
                                    </p:animEffect>
                                  </p:childTnLst>
                                </p:cTn>
                              </p:par>
                            </p:childTnLst>
                          </p:cTn>
                        </p:par>
                        <p:par>
                          <p:cTn id="51" fill="hold">
                            <p:stCondLst>
                              <p:cond delay="2750"/>
                            </p:stCondLst>
                            <p:childTnLst>
                              <p:par>
                                <p:cTn id="52" presetID="22" presetClass="entr" presetSubtype="8"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xit" presetSubtype="2" fill="hold" grpId="1" nodeType="clickEffect">
                                  <p:stCondLst>
                                    <p:cond delay="0"/>
                                  </p:stCondLst>
                                  <p:childTnLst>
                                    <p:animEffect transition="out" filter="wipe(right)">
                                      <p:cBhvr>
                                        <p:cTn id="58" dur="500"/>
                                        <p:tgtEl>
                                          <p:spTgt spid="38"/>
                                        </p:tgtEl>
                                      </p:cBhvr>
                                    </p:animEffect>
                                    <p:set>
                                      <p:cBhvr>
                                        <p:cTn id="59" dur="1" fill="hold">
                                          <p:stCondLst>
                                            <p:cond delay="499"/>
                                          </p:stCondLst>
                                        </p:cTn>
                                        <p:tgtEl>
                                          <p:spTgt spid="38"/>
                                        </p:tgtEl>
                                        <p:attrNameLst>
                                          <p:attrName>style.visibility</p:attrName>
                                        </p:attrNameLst>
                                      </p:cBhvr>
                                      <p:to>
                                        <p:strVal val="hidden"/>
                                      </p:to>
                                    </p:set>
                                  </p:childTnLst>
                                </p:cTn>
                              </p:par>
                              <p:par>
                                <p:cTn id="60" presetID="22" presetClass="exit" presetSubtype="2" fill="hold" nodeType="withEffect">
                                  <p:stCondLst>
                                    <p:cond delay="250"/>
                                  </p:stCondLst>
                                  <p:childTnLst>
                                    <p:animEffect transition="out" filter="wipe(right)">
                                      <p:cBhvr>
                                        <p:cTn id="61" dur="500"/>
                                        <p:tgtEl>
                                          <p:spTgt spid="31"/>
                                        </p:tgtEl>
                                      </p:cBhvr>
                                    </p:animEffect>
                                    <p:set>
                                      <p:cBhvr>
                                        <p:cTn id="62" dur="1" fill="hold">
                                          <p:stCondLst>
                                            <p:cond delay="499"/>
                                          </p:stCondLst>
                                        </p:cTn>
                                        <p:tgtEl>
                                          <p:spTgt spid="31"/>
                                        </p:tgtEl>
                                        <p:attrNameLst>
                                          <p:attrName>style.visibility</p:attrName>
                                        </p:attrNameLst>
                                      </p:cBhvr>
                                      <p:to>
                                        <p:strVal val="hidden"/>
                                      </p:to>
                                    </p:set>
                                  </p:childTnLst>
                                </p:cTn>
                              </p:par>
                              <p:par>
                                <p:cTn id="63" presetID="22" presetClass="exit" presetSubtype="2" fill="hold" grpId="1" nodeType="withEffect">
                                  <p:stCondLst>
                                    <p:cond delay="500"/>
                                  </p:stCondLst>
                                  <p:childTnLst>
                                    <p:animEffect transition="out" filter="wipe(right)">
                                      <p:cBhvr>
                                        <p:cTn id="64" dur="500"/>
                                        <p:tgtEl>
                                          <p:spTgt spid="37"/>
                                        </p:tgtEl>
                                      </p:cBhvr>
                                    </p:animEffect>
                                    <p:set>
                                      <p:cBhvr>
                                        <p:cTn id="65" dur="1" fill="hold">
                                          <p:stCondLst>
                                            <p:cond delay="499"/>
                                          </p:stCondLst>
                                        </p:cTn>
                                        <p:tgtEl>
                                          <p:spTgt spid="37"/>
                                        </p:tgtEl>
                                        <p:attrNameLst>
                                          <p:attrName>style.visibility</p:attrName>
                                        </p:attrNameLst>
                                      </p:cBhvr>
                                      <p:to>
                                        <p:strVal val="hidden"/>
                                      </p:to>
                                    </p:set>
                                  </p:childTnLst>
                                </p:cTn>
                              </p:par>
                              <p:par>
                                <p:cTn id="66" presetID="22" presetClass="exit" presetSubtype="2" fill="hold" nodeType="withEffect">
                                  <p:stCondLst>
                                    <p:cond delay="750"/>
                                  </p:stCondLst>
                                  <p:childTnLst>
                                    <p:animEffect transition="out" filter="wipe(right)">
                                      <p:cBhvr>
                                        <p:cTn id="67" dur="500"/>
                                        <p:tgtEl>
                                          <p:spTgt spid="30"/>
                                        </p:tgtEl>
                                      </p:cBhvr>
                                    </p:animEffect>
                                    <p:set>
                                      <p:cBhvr>
                                        <p:cTn id="68" dur="1" fill="hold">
                                          <p:stCondLst>
                                            <p:cond delay="499"/>
                                          </p:stCondLst>
                                        </p:cTn>
                                        <p:tgtEl>
                                          <p:spTgt spid="30"/>
                                        </p:tgtEl>
                                        <p:attrNameLst>
                                          <p:attrName>style.visibility</p:attrName>
                                        </p:attrNameLst>
                                      </p:cBhvr>
                                      <p:to>
                                        <p:strVal val="hidden"/>
                                      </p:to>
                                    </p:set>
                                  </p:childTnLst>
                                </p:cTn>
                              </p:par>
                            </p:childTnLst>
                          </p:cTn>
                        </p:par>
                        <p:par>
                          <p:cTn id="69" fill="hold">
                            <p:stCondLst>
                              <p:cond delay="1250"/>
                            </p:stCondLst>
                            <p:childTnLst>
                              <p:par>
                                <p:cTn id="70" presetID="47" presetClass="exit" presetSubtype="0" fill="hold" grpId="1" nodeType="afterEffect">
                                  <p:stCondLst>
                                    <p:cond delay="0"/>
                                  </p:stCondLst>
                                  <p:childTnLst>
                                    <p:animEffect transition="out" filter="fade">
                                      <p:cBhvr>
                                        <p:cTn id="71" dur="1000"/>
                                        <p:tgtEl>
                                          <p:spTgt spid="36"/>
                                        </p:tgtEl>
                                      </p:cBhvr>
                                    </p:animEffect>
                                    <p:anim calcmode="lin" valueType="num">
                                      <p:cBhvr>
                                        <p:cTn id="72" dur="1000"/>
                                        <p:tgtEl>
                                          <p:spTgt spid="36"/>
                                        </p:tgtEl>
                                        <p:attrNameLst>
                                          <p:attrName>ppt_x</p:attrName>
                                        </p:attrNameLst>
                                      </p:cBhvr>
                                      <p:tavLst>
                                        <p:tav tm="0">
                                          <p:val>
                                            <p:strVal val="ppt_x"/>
                                          </p:val>
                                        </p:tav>
                                        <p:tav tm="100000">
                                          <p:val>
                                            <p:strVal val="ppt_x"/>
                                          </p:val>
                                        </p:tav>
                                      </p:tavLst>
                                    </p:anim>
                                    <p:anim calcmode="lin" valueType="num">
                                      <p:cBhvr>
                                        <p:cTn id="73" dur="1000"/>
                                        <p:tgtEl>
                                          <p:spTgt spid="36"/>
                                        </p:tgtEl>
                                        <p:attrNameLst>
                                          <p:attrName>ppt_y</p:attrName>
                                        </p:attrNameLst>
                                      </p:cBhvr>
                                      <p:tavLst>
                                        <p:tav tm="0">
                                          <p:val>
                                            <p:strVal val="ppt_y"/>
                                          </p:val>
                                        </p:tav>
                                        <p:tav tm="100000">
                                          <p:val>
                                            <p:strVal val="ppt_y-.1"/>
                                          </p:val>
                                        </p:tav>
                                      </p:tavLst>
                                    </p:anim>
                                    <p:set>
                                      <p:cBhvr>
                                        <p:cTn id="74" dur="1" fill="hold">
                                          <p:stCondLst>
                                            <p:cond delay="999"/>
                                          </p:stCondLst>
                                        </p:cTn>
                                        <p:tgtEl>
                                          <p:spTgt spid="36"/>
                                        </p:tgtEl>
                                        <p:attrNameLst>
                                          <p:attrName>style.visibility</p:attrName>
                                        </p:attrNameLst>
                                      </p:cBhvr>
                                      <p:to>
                                        <p:strVal val="hidden"/>
                                      </p:to>
                                    </p:set>
                                  </p:childTnLst>
                                </p:cTn>
                              </p:par>
                            </p:childTnLst>
                          </p:cTn>
                        </p:par>
                        <p:par>
                          <p:cTn id="75" fill="hold">
                            <p:stCondLst>
                              <p:cond delay="2250"/>
                            </p:stCondLst>
                            <p:childTnLst>
                              <p:par>
                                <p:cTn id="76" presetID="42" presetClass="entr" presetSubtype="0"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1000"/>
                                        <p:tgtEl>
                                          <p:spTgt spid="39"/>
                                        </p:tgtEl>
                                      </p:cBhvr>
                                    </p:animEffect>
                                    <p:anim calcmode="lin" valueType="num">
                                      <p:cBhvr>
                                        <p:cTn id="79" dur="1000" fill="hold"/>
                                        <p:tgtEl>
                                          <p:spTgt spid="39"/>
                                        </p:tgtEl>
                                        <p:attrNameLst>
                                          <p:attrName>ppt_x</p:attrName>
                                        </p:attrNameLst>
                                      </p:cBhvr>
                                      <p:tavLst>
                                        <p:tav tm="0">
                                          <p:val>
                                            <p:strVal val="#ppt_x"/>
                                          </p:val>
                                        </p:tav>
                                        <p:tav tm="100000">
                                          <p:val>
                                            <p:strVal val="#ppt_x"/>
                                          </p:val>
                                        </p:tav>
                                      </p:tavLst>
                                    </p:anim>
                                    <p:anim calcmode="lin" valueType="num">
                                      <p:cBhvr>
                                        <p:cTn id="80" dur="1000" fill="hold"/>
                                        <p:tgtEl>
                                          <p:spTgt spid="3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1000"/>
                                        <p:tgtEl>
                                          <p:spTgt spid="11"/>
                                        </p:tgtEl>
                                      </p:cBhvr>
                                    </p:animEffect>
                                    <p:anim calcmode="lin" valueType="num">
                                      <p:cBhvr>
                                        <p:cTn id="84" dur="1000" fill="hold"/>
                                        <p:tgtEl>
                                          <p:spTgt spid="11"/>
                                        </p:tgtEl>
                                        <p:attrNameLst>
                                          <p:attrName>ppt_x</p:attrName>
                                        </p:attrNameLst>
                                      </p:cBhvr>
                                      <p:tavLst>
                                        <p:tav tm="0">
                                          <p:val>
                                            <p:strVal val="#ppt_x"/>
                                          </p:val>
                                        </p:tav>
                                        <p:tav tm="100000">
                                          <p:val>
                                            <p:strVal val="#ppt_x"/>
                                          </p:val>
                                        </p:tav>
                                      </p:tavLst>
                                    </p:anim>
                                    <p:anim calcmode="lin" valueType="num">
                                      <p:cBhvr>
                                        <p:cTn id="85" dur="1000" fill="hold"/>
                                        <p:tgtEl>
                                          <p:spTgt spid="11"/>
                                        </p:tgtEl>
                                        <p:attrNameLst>
                                          <p:attrName>ppt_y</p:attrName>
                                        </p:attrNameLst>
                                      </p:cBhvr>
                                      <p:tavLst>
                                        <p:tav tm="0">
                                          <p:val>
                                            <p:strVal val="#ppt_y+.1"/>
                                          </p:val>
                                        </p:tav>
                                        <p:tav tm="100000">
                                          <p:val>
                                            <p:strVal val="#ppt_y"/>
                                          </p:val>
                                        </p:tav>
                                      </p:tavLst>
                                    </p:anim>
                                  </p:childTnLst>
                                </p:cTn>
                              </p:par>
                            </p:childTnLst>
                          </p:cTn>
                        </p:par>
                        <p:par>
                          <p:cTn id="86" fill="hold">
                            <p:stCondLst>
                              <p:cond delay="3250"/>
                            </p:stCondLst>
                            <p:childTnLst>
                              <p:par>
                                <p:cTn id="87" presetID="26" presetClass="emph" presetSubtype="0" fill="hold" nodeType="afterEffect">
                                  <p:stCondLst>
                                    <p:cond delay="0"/>
                                  </p:stCondLst>
                                  <p:childTnLst>
                                    <p:animEffect transition="out" filter="fade">
                                      <p:cBhvr>
                                        <p:cTn id="88" dur="500" tmFilter="0, 0; .2, .5; .8, .5; 1, 0"/>
                                        <p:tgtEl>
                                          <p:spTgt spid="11"/>
                                        </p:tgtEl>
                                      </p:cBhvr>
                                    </p:animEffect>
                                    <p:animScale>
                                      <p:cBhvr>
                                        <p:cTn id="89" dur="250" autoRev="1" fill="hold"/>
                                        <p:tgtEl>
                                          <p:spTgt spid="11"/>
                                        </p:tgtEl>
                                      </p:cBhvr>
                                      <p:by x="105000" y="105000"/>
                                    </p:animScale>
                                  </p:childTnLst>
                                </p:cTn>
                              </p:par>
                            </p:childTnLst>
                          </p:cTn>
                        </p:par>
                        <p:par>
                          <p:cTn id="90" fill="hold">
                            <p:stCondLst>
                              <p:cond delay="3750"/>
                            </p:stCondLst>
                            <p:childTnLst>
                              <p:par>
                                <p:cTn id="91" presetID="26" presetClass="emph" presetSubtype="0" fill="hold" nodeType="afterEffect">
                                  <p:stCondLst>
                                    <p:cond delay="0"/>
                                  </p:stCondLst>
                                  <p:childTnLst>
                                    <p:animEffect transition="out" filter="fade">
                                      <p:cBhvr>
                                        <p:cTn id="92" dur="500" tmFilter="0, 0; .2, .5; .8, .5; 1, 0"/>
                                        <p:tgtEl>
                                          <p:spTgt spid="11"/>
                                        </p:tgtEl>
                                      </p:cBhvr>
                                    </p:animEffect>
                                    <p:animScale>
                                      <p:cBhvr>
                                        <p:cTn id="9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94" fill="hold" display="0">
                  <p:stCondLst>
                    <p:cond delay="indefinite"/>
                  </p:stCondLst>
                  <p:endCondLst>
                    <p:cond evt="onStopAudio" delay="0">
                      <p:tgtEl>
                        <p:sldTgt/>
                      </p:tgtEl>
                    </p:cond>
                  </p:endCondLst>
                </p:cTn>
                <p:tgtEl>
                  <p:spTgt spid="13"/>
                </p:tgtEl>
              </p:cMediaNode>
            </p:audio>
            <p:seq concurrent="1" nextAc="seek">
              <p:cTn id="95" restart="whenNotActive" fill="hold" evtFilter="cancelBubble" nodeType="interactiveSeq">
                <p:stCondLst>
                  <p:cond evt="onClick" delay="0">
                    <p:tgtEl>
                      <p:spTgt spid="11"/>
                    </p:tgtEl>
                  </p:cond>
                </p:stCondLst>
                <p:endSync evt="end" delay="0">
                  <p:rtn val="all"/>
                </p:endSync>
                <p:childTnLst>
                  <p:par>
                    <p:cTn id="96" fill="hold">
                      <p:stCondLst>
                        <p:cond delay="0"/>
                      </p:stCondLst>
                      <p:childTnLst>
                        <p:par>
                          <p:cTn id="97" fill="hold">
                            <p:stCondLst>
                              <p:cond delay="0"/>
                            </p:stCondLst>
                            <p:childTnLst>
                              <p:par>
                                <p:cTn id="98" presetID="1" presetClass="mediacall" presetSubtype="0" fill="hold" nodeType="clickEffect">
                                  <p:stCondLst>
                                    <p:cond delay="0"/>
                                  </p:stCondLst>
                                  <p:childTnLst>
                                    <p:cmd type="call" cmd="playFrom(0.0)">
                                      <p:cBhvr>
                                        <p:cTn id="99" dur="67000" fill="hold"/>
                                        <p:tgtEl>
                                          <p:spTgt spid="13"/>
                                        </p:tgtEl>
                                      </p:cBhvr>
                                    </p:cmd>
                                  </p:childTnLst>
                                </p:cTn>
                              </p:par>
                            </p:childTnLst>
                          </p:cTn>
                        </p:par>
                      </p:childTnLst>
                    </p:cTn>
                  </p:par>
                </p:childTnLst>
              </p:cTn>
              <p:nextCondLst>
                <p:cond evt="onClick" delay="0">
                  <p:tgtEl>
                    <p:spTgt spid="11"/>
                  </p:tgtEl>
                </p:cond>
              </p:nextCondLst>
            </p:seq>
          </p:childTnLst>
        </p:cTn>
      </p:par>
    </p:tnLst>
    <p:bldLst>
      <p:bldP spid="25" grpId="0" animBg="1"/>
      <p:bldP spid="26" grpId="0" animBg="1"/>
      <p:bldP spid="26" grpId="1" animBg="1"/>
      <p:bldP spid="35" grpId="0" animBg="1"/>
      <p:bldP spid="35" grpId="1" animBg="1"/>
      <p:bldP spid="36" grpId="0" animBg="1"/>
      <p:bldP spid="36" grpId="1" animBg="1"/>
      <p:bldP spid="37" grpId="0" animBg="1"/>
      <p:bldP spid="37" grpId="1" animBg="1"/>
      <p:bldP spid="38" grpId="0" animBg="1"/>
      <p:bldP spid="38" grpId="1"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C40F01E-B2D9-4849-8B39-FF96829B68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1889 to 1895</a:t>
            </a:r>
          </a:p>
        </p:txBody>
      </p:sp>
      <p:sp>
        <p:nvSpPr>
          <p:cNvPr id="25" name="Rectangle 24">
            <a:extLst>
              <a:ext uri="{FF2B5EF4-FFF2-40B4-BE49-F238E27FC236}">
                <a16:creationId xmlns:a16="http://schemas.microsoft.com/office/drawing/2014/main" id="{98262D72-791F-4840-8D12-2E731F831F39}"/>
              </a:ext>
            </a:extLst>
          </p:cNvPr>
          <p:cNvSpPr/>
          <p:nvPr/>
        </p:nvSpPr>
        <p:spPr>
          <a:xfrm>
            <a:off x="-302004" y="1551963"/>
            <a:ext cx="3959604"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Premiers’ Conference, 1895</a:t>
            </a:r>
          </a:p>
        </p:txBody>
      </p:sp>
      <p:sp>
        <p:nvSpPr>
          <p:cNvPr id="35" name="Rectangle 34">
            <a:extLst>
              <a:ext uri="{FF2B5EF4-FFF2-40B4-BE49-F238E27FC236}">
                <a16:creationId xmlns:a16="http://schemas.microsoft.com/office/drawing/2014/main" id="{F8F5661C-14A9-42F2-8F48-DFB46BC73525}"/>
              </a:ext>
            </a:extLst>
          </p:cNvPr>
          <p:cNvSpPr/>
          <p:nvPr/>
        </p:nvSpPr>
        <p:spPr>
          <a:xfrm>
            <a:off x="977708" y="2658434"/>
            <a:ext cx="7198728" cy="1603104"/>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Two years later, the premiers (leaders) of each colony met in Hobart.</a:t>
            </a:r>
          </a:p>
          <a:p>
            <a:endParaRPr lang="en-US" dirty="0">
              <a:cs typeface="Twinkl"/>
            </a:endParaRPr>
          </a:p>
          <a:p>
            <a:r>
              <a:rPr lang="en-US" dirty="0">
                <a:cs typeface="Twinkl"/>
              </a:rPr>
              <a:t>Queensland was the only colony that did not attend. They were afraid they would lose their Pacific Islander workforce, without whom the important sugarcane industry would collapse.</a:t>
            </a:r>
          </a:p>
        </p:txBody>
      </p:sp>
      <p:sp>
        <p:nvSpPr>
          <p:cNvPr id="36" name="Rectangle 35">
            <a:extLst>
              <a:ext uri="{FF2B5EF4-FFF2-40B4-BE49-F238E27FC236}">
                <a16:creationId xmlns:a16="http://schemas.microsoft.com/office/drawing/2014/main" id="{0A19A69B-CC22-41BD-910D-034075ADE419}"/>
              </a:ext>
            </a:extLst>
          </p:cNvPr>
          <p:cNvSpPr/>
          <p:nvPr/>
        </p:nvSpPr>
        <p:spPr>
          <a:xfrm>
            <a:off x="988342" y="2662209"/>
            <a:ext cx="3892002" cy="772107"/>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New Zealand also decided to leave the Federation process this year.</a:t>
            </a:r>
          </a:p>
        </p:txBody>
      </p:sp>
      <p:sp>
        <p:nvSpPr>
          <p:cNvPr id="39" name="Rectangle 38">
            <a:extLst>
              <a:ext uri="{FF2B5EF4-FFF2-40B4-BE49-F238E27FC236}">
                <a16:creationId xmlns:a16="http://schemas.microsoft.com/office/drawing/2014/main" id="{E279E1A6-C0BF-498A-86A0-3BFC25EC36E6}"/>
              </a:ext>
            </a:extLst>
          </p:cNvPr>
          <p:cNvSpPr/>
          <p:nvPr/>
        </p:nvSpPr>
        <p:spPr>
          <a:xfrm>
            <a:off x="988341" y="3197138"/>
            <a:ext cx="7209361" cy="1049106"/>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The final result of the Premiers’ Conference was that they agreed to John Quick’s Corowa Plan and thus set in motion the final march toward Federation.</a:t>
            </a:r>
          </a:p>
        </p:txBody>
      </p:sp>
      <p:grpSp>
        <p:nvGrpSpPr>
          <p:cNvPr id="27" name="Group 26">
            <a:extLst>
              <a:ext uri="{FF2B5EF4-FFF2-40B4-BE49-F238E27FC236}">
                <a16:creationId xmlns:a16="http://schemas.microsoft.com/office/drawing/2014/main" id="{7B5F52C9-1B7B-4EFD-A37A-8A72459C969C}"/>
              </a:ext>
            </a:extLst>
          </p:cNvPr>
          <p:cNvGrpSpPr/>
          <p:nvPr/>
        </p:nvGrpSpPr>
        <p:grpSpPr>
          <a:xfrm>
            <a:off x="5220585" y="1626782"/>
            <a:ext cx="2906415" cy="4333922"/>
            <a:chOff x="6631047" y="1551964"/>
            <a:chExt cx="1650510" cy="2461170"/>
          </a:xfrm>
          <a:effectLst>
            <a:outerShdw blurRad="63500" sx="102000" sy="102000" algn="ctr" rotWithShape="0">
              <a:prstClr val="black">
                <a:alpha val="40000"/>
              </a:prstClr>
            </a:outerShdw>
          </a:effectLst>
        </p:grpSpPr>
        <p:pic>
          <p:nvPicPr>
            <p:cNvPr id="28" name="Picture 27">
              <a:extLst>
                <a:ext uri="{FF2B5EF4-FFF2-40B4-BE49-F238E27FC236}">
                  <a16:creationId xmlns:a16="http://schemas.microsoft.com/office/drawing/2014/main" id="{B55FBE36-C031-47A1-8BAF-975C05CAB0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545" y="1551964"/>
              <a:ext cx="1649012" cy="2157887"/>
            </a:xfrm>
            <a:prstGeom prst="rect">
              <a:avLst/>
            </a:prstGeom>
          </p:spPr>
        </p:pic>
        <p:sp>
          <p:nvSpPr>
            <p:cNvPr id="29" name="Rectangle 28">
              <a:extLst>
                <a:ext uri="{FF2B5EF4-FFF2-40B4-BE49-F238E27FC236}">
                  <a16:creationId xmlns:a16="http://schemas.microsoft.com/office/drawing/2014/main" id="{8391BC54-DEB8-4141-B45D-561E647820FD}"/>
                </a:ext>
              </a:extLst>
            </p:cNvPr>
            <p:cNvSpPr/>
            <p:nvPr/>
          </p:nvSpPr>
          <p:spPr>
            <a:xfrm>
              <a:off x="6631047" y="3709384"/>
              <a:ext cx="1648085" cy="30375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cs typeface="Twinkl"/>
                </a:rPr>
                <a:t>Anti-Federation poster from</a:t>
              </a:r>
            </a:p>
            <a:p>
              <a:pPr algn="ctr"/>
              <a:r>
                <a:rPr lang="en-US" sz="1400" b="1" dirty="0">
                  <a:cs typeface="Twinkl"/>
                </a:rPr>
                <a:t>New Zealand</a:t>
              </a:r>
            </a:p>
          </p:txBody>
        </p:sp>
      </p:grpSp>
      <p:pic>
        <p:nvPicPr>
          <p:cNvPr id="4" name="Picture 3">
            <a:extLst>
              <a:ext uri="{FF2B5EF4-FFF2-40B4-BE49-F238E27FC236}">
                <a16:creationId xmlns:a16="http://schemas.microsoft.com/office/drawing/2014/main" id="{DF144AD9-7FBD-497E-A7E3-DFDF1722D8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1327" y="3637212"/>
            <a:ext cx="2126512" cy="1380477"/>
          </a:xfrm>
          <a:prstGeom prst="rect">
            <a:avLst/>
          </a:prstGeom>
        </p:spPr>
      </p:pic>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spTree>
    <p:extLst>
      <p:ext uri="{BB962C8B-B14F-4D97-AF65-F5344CB8AC3E}">
        <p14:creationId xmlns:p14="http://schemas.microsoft.com/office/powerpoint/2010/main" val="7323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grpId="1" nodeType="clickEffect">
                                  <p:stCondLst>
                                    <p:cond delay="0"/>
                                  </p:stCondLst>
                                  <p:childTnLst>
                                    <p:animEffect transition="out" filter="fade">
                                      <p:cBhvr>
                                        <p:cTn id="17" dur="1000"/>
                                        <p:tgtEl>
                                          <p:spTgt spid="35"/>
                                        </p:tgtEl>
                                      </p:cBhvr>
                                    </p:animEffect>
                                    <p:anim calcmode="lin" valueType="num">
                                      <p:cBhvr>
                                        <p:cTn id="18" dur="1000"/>
                                        <p:tgtEl>
                                          <p:spTgt spid="35"/>
                                        </p:tgtEl>
                                        <p:attrNameLst>
                                          <p:attrName>ppt_x</p:attrName>
                                        </p:attrNameLst>
                                      </p:cBhvr>
                                      <p:tavLst>
                                        <p:tav tm="0">
                                          <p:val>
                                            <p:strVal val="ppt_x"/>
                                          </p:val>
                                        </p:tav>
                                        <p:tav tm="100000">
                                          <p:val>
                                            <p:strVal val="ppt_x"/>
                                          </p:val>
                                        </p:tav>
                                      </p:tavLst>
                                    </p:anim>
                                    <p:anim calcmode="lin" valueType="num">
                                      <p:cBhvr>
                                        <p:cTn id="19" dur="1000"/>
                                        <p:tgtEl>
                                          <p:spTgt spid="35"/>
                                        </p:tgtEl>
                                        <p:attrNameLst>
                                          <p:attrName>ppt_y</p:attrName>
                                        </p:attrNameLst>
                                      </p:cBhvr>
                                      <p:tavLst>
                                        <p:tav tm="0">
                                          <p:val>
                                            <p:strVal val="ppt_y"/>
                                          </p:val>
                                        </p:tav>
                                        <p:tav tm="100000">
                                          <p:val>
                                            <p:strVal val="ppt_y-.1"/>
                                          </p:val>
                                        </p:tav>
                                      </p:tavLst>
                                    </p:anim>
                                    <p:set>
                                      <p:cBhvr>
                                        <p:cTn id="20" dur="1" fill="hold">
                                          <p:stCondLst>
                                            <p:cond delay="999"/>
                                          </p:stCondLst>
                                        </p:cTn>
                                        <p:tgtEl>
                                          <p:spTgt spid="35"/>
                                        </p:tgtEl>
                                        <p:attrNameLst>
                                          <p:attrName>style.visibility</p:attrName>
                                        </p:attrNameLst>
                                      </p:cBhvr>
                                      <p:to>
                                        <p:strVal val="hidden"/>
                                      </p:to>
                                    </p:se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1000" fill="hold"/>
                                        <p:tgtEl>
                                          <p:spTgt spid="27"/>
                                        </p:tgtEl>
                                        <p:attrNameLst>
                                          <p:attrName>ppt_x</p:attrName>
                                        </p:attrNameLst>
                                      </p:cBhvr>
                                      <p:tavLst>
                                        <p:tav tm="0">
                                          <p:val>
                                            <p:strVal val="1+#ppt_w/2"/>
                                          </p:val>
                                        </p:tav>
                                        <p:tav tm="100000">
                                          <p:val>
                                            <p:strVal val="#ppt_x"/>
                                          </p:val>
                                        </p:tav>
                                      </p:tavLst>
                                    </p:anim>
                                    <p:anim calcmode="lin" valueType="num">
                                      <p:cBhvr additive="base">
                                        <p:cTn id="35" dur="10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xit" presetSubtype="0" fill="hold" grpId="1" nodeType="clickEffect">
                                  <p:stCondLst>
                                    <p:cond delay="0"/>
                                  </p:stCondLst>
                                  <p:childTnLst>
                                    <p:animEffect transition="out" filter="fade">
                                      <p:cBhvr>
                                        <p:cTn id="39" dur="1000"/>
                                        <p:tgtEl>
                                          <p:spTgt spid="36"/>
                                        </p:tgtEl>
                                      </p:cBhvr>
                                    </p:animEffect>
                                    <p:anim calcmode="lin" valueType="num">
                                      <p:cBhvr>
                                        <p:cTn id="40" dur="1000"/>
                                        <p:tgtEl>
                                          <p:spTgt spid="36"/>
                                        </p:tgtEl>
                                        <p:attrNameLst>
                                          <p:attrName>ppt_x</p:attrName>
                                        </p:attrNameLst>
                                      </p:cBhvr>
                                      <p:tavLst>
                                        <p:tav tm="0">
                                          <p:val>
                                            <p:strVal val="ppt_x"/>
                                          </p:val>
                                        </p:tav>
                                        <p:tav tm="100000">
                                          <p:val>
                                            <p:strVal val="ppt_x"/>
                                          </p:val>
                                        </p:tav>
                                      </p:tavLst>
                                    </p:anim>
                                    <p:anim calcmode="lin" valueType="num">
                                      <p:cBhvr>
                                        <p:cTn id="41" dur="1000"/>
                                        <p:tgtEl>
                                          <p:spTgt spid="36"/>
                                        </p:tgtEl>
                                        <p:attrNameLst>
                                          <p:attrName>ppt_y</p:attrName>
                                        </p:attrNameLst>
                                      </p:cBhvr>
                                      <p:tavLst>
                                        <p:tav tm="0">
                                          <p:val>
                                            <p:strVal val="ppt_y"/>
                                          </p:val>
                                        </p:tav>
                                        <p:tav tm="100000">
                                          <p:val>
                                            <p:strVal val="ppt_y-.1"/>
                                          </p:val>
                                        </p:tav>
                                      </p:tavLst>
                                    </p:anim>
                                    <p:set>
                                      <p:cBhvr>
                                        <p:cTn id="42" dur="1" fill="hold">
                                          <p:stCondLst>
                                            <p:cond delay="999"/>
                                          </p:stCondLst>
                                        </p:cTn>
                                        <p:tgtEl>
                                          <p:spTgt spid="36"/>
                                        </p:tgtEl>
                                        <p:attrNameLst>
                                          <p:attrName>style.visibility</p:attrName>
                                        </p:attrNameLst>
                                      </p:cBhvr>
                                      <p:to>
                                        <p:strVal val="hidden"/>
                                      </p:to>
                                    </p:set>
                                  </p:childTnLst>
                                </p:cTn>
                              </p:par>
                              <p:par>
                                <p:cTn id="43" presetID="47" presetClass="exit" presetSubtype="0" fill="hold" nodeType="withEffect">
                                  <p:stCondLst>
                                    <p:cond delay="0"/>
                                  </p:stCondLst>
                                  <p:childTnLst>
                                    <p:animEffect transition="out" filter="fade">
                                      <p:cBhvr>
                                        <p:cTn id="44" dur="1000"/>
                                        <p:tgtEl>
                                          <p:spTgt spid="4"/>
                                        </p:tgtEl>
                                      </p:cBhvr>
                                    </p:animEffect>
                                    <p:anim calcmode="lin" valueType="num">
                                      <p:cBhvr>
                                        <p:cTn id="45" dur="1000"/>
                                        <p:tgtEl>
                                          <p:spTgt spid="4"/>
                                        </p:tgtEl>
                                        <p:attrNameLst>
                                          <p:attrName>ppt_x</p:attrName>
                                        </p:attrNameLst>
                                      </p:cBhvr>
                                      <p:tavLst>
                                        <p:tav tm="0">
                                          <p:val>
                                            <p:strVal val="ppt_x"/>
                                          </p:val>
                                        </p:tav>
                                        <p:tav tm="100000">
                                          <p:val>
                                            <p:strVal val="ppt_x"/>
                                          </p:val>
                                        </p:tav>
                                      </p:tavLst>
                                    </p:anim>
                                    <p:anim calcmode="lin" valueType="num">
                                      <p:cBhvr>
                                        <p:cTn id="46" dur="1000"/>
                                        <p:tgtEl>
                                          <p:spTgt spid="4"/>
                                        </p:tgtEl>
                                        <p:attrNameLst>
                                          <p:attrName>ppt_y</p:attrName>
                                        </p:attrNameLst>
                                      </p:cBhvr>
                                      <p:tavLst>
                                        <p:tav tm="0">
                                          <p:val>
                                            <p:strVal val="ppt_y"/>
                                          </p:val>
                                        </p:tav>
                                        <p:tav tm="100000">
                                          <p:val>
                                            <p:strVal val="ppt_y-.1"/>
                                          </p:val>
                                        </p:tav>
                                      </p:tavLst>
                                    </p:anim>
                                    <p:set>
                                      <p:cBhvr>
                                        <p:cTn id="47" dur="1" fill="hold">
                                          <p:stCondLst>
                                            <p:cond delay="999"/>
                                          </p:stCondLst>
                                        </p:cTn>
                                        <p:tgtEl>
                                          <p:spTgt spid="4"/>
                                        </p:tgtEl>
                                        <p:attrNameLst>
                                          <p:attrName>style.visibility</p:attrName>
                                        </p:attrNameLst>
                                      </p:cBhvr>
                                      <p:to>
                                        <p:strVal val="hidden"/>
                                      </p:to>
                                    </p:set>
                                  </p:childTnLst>
                                </p:cTn>
                              </p:par>
                              <p:par>
                                <p:cTn id="48" presetID="47" presetClass="exit" presetSubtype="0" fill="hold" nodeType="withEffect">
                                  <p:stCondLst>
                                    <p:cond delay="0"/>
                                  </p:stCondLst>
                                  <p:childTnLst>
                                    <p:animEffect transition="out" filter="fade">
                                      <p:cBhvr>
                                        <p:cTn id="49" dur="1000"/>
                                        <p:tgtEl>
                                          <p:spTgt spid="27"/>
                                        </p:tgtEl>
                                      </p:cBhvr>
                                    </p:animEffect>
                                    <p:anim calcmode="lin" valueType="num">
                                      <p:cBhvr>
                                        <p:cTn id="50" dur="1000"/>
                                        <p:tgtEl>
                                          <p:spTgt spid="27"/>
                                        </p:tgtEl>
                                        <p:attrNameLst>
                                          <p:attrName>ppt_x</p:attrName>
                                        </p:attrNameLst>
                                      </p:cBhvr>
                                      <p:tavLst>
                                        <p:tav tm="0">
                                          <p:val>
                                            <p:strVal val="ppt_x"/>
                                          </p:val>
                                        </p:tav>
                                        <p:tav tm="100000">
                                          <p:val>
                                            <p:strVal val="ppt_x"/>
                                          </p:val>
                                        </p:tav>
                                      </p:tavLst>
                                    </p:anim>
                                    <p:anim calcmode="lin" valueType="num">
                                      <p:cBhvr>
                                        <p:cTn id="51" dur="1000"/>
                                        <p:tgtEl>
                                          <p:spTgt spid="27"/>
                                        </p:tgtEl>
                                        <p:attrNameLst>
                                          <p:attrName>ppt_y</p:attrName>
                                        </p:attrNameLst>
                                      </p:cBhvr>
                                      <p:tavLst>
                                        <p:tav tm="0">
                                          <p:val>
                                            <p:strVal val="ppt_y"/>
                                          </p:val>
                                        </p:tav>
                                        <p:tav tm="100000">
                                          <p:val>
                                            <p:strVal val="ppt_y-.1"/>
                                          </p:val>
                                        </p:tav>
                                      </p:tavLst>
                                    </p:anim>
                                    <p:set>
                                      <p:cBhvr>
                                        <p:cTn id="52" dur="1" fill="hold">
                                          <p:stCondLst>
                                            <p:cond delay="999"/>
                                          </p:stCondLst>
                                        </p:cTn>
                                        <p:tgtEl>
                                          <p:spTgt spid="27"/>
                                        </p:tgtEl>
                                        <p:attrNameLst>
                                          <p:attrName>style.visibility</p:attrName>
                                        </p:attrNameLst>
                                      </p:cBhvr>
                                      <p:to>
                                        <p:strVal val="hidden"/>
                                      </p:to>
                                    </p:set>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anim calcmode="lin" valueType="num">
                                      <p:cBhvr>
                                        <p:cTn id="57" dur="1000" fill="hold"/>
                                        <p:tgtEl>
                                          <p:spTgt spid="39"/>
                                        </p:tgtEl>
                                        <p:attrNameLst>
                                          <p:attrName>ppt_x</p:attrName>
                                        </p:attrNameLst>
                                      </p:cBhvr>
                                      <p:tavLst>
                                        <p:tav tm="0">
                                          <p:val>
                                            <p:strVal val="#ppt_x"/>
                                          </p:val>
                                        </p:tav>
                                        <p:tav tm="100000">
                                          <p:val>
                                            <p:strVal val="#ppt_x"/>
                                          </p:val>
                                        </p:tav>
                                      </p:tavLst>
                                    </p:anim>
                                    <p:anim calcmode="lin" valueType="num">
                                      <p:cBhvr>
                                        <p:cTn id="5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35" grpId="1" animBg="1"/>
      <p:bldP spid="36" grpId="0" animBg="1"/>
      <p:bldP spid="36" grpId="1"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Brick Busters</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hidden="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pic>
        <p:nvPicPr>
          <p:cNvPr id="4" name="Picture 3">
            <a:extLst>
              <a:ext uri="{FF2B5EF4-FFF2-40B4-BE49-F238E27FC236}">
                <a16:creationId xmlns:a16="http://schemas.microsoft.com/office/drawing/2014/main" id="{17D725D0-BB9E-4EDE-A67E-A3DD10C0D4B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3906" b="2680"/>
          <a:stretch/>
        </p:blipFill>
        <p:spPr>
          <a:xfrm>
            <a:off x="755649" y="1621339"/>
            <a:ext cx="7632699" cy="4471486"/>
          </a:xfrm>
          <a:prstGeom prst="rect">
            <a:avLst/>
          </a:prstGeom>
        </p:spPr>
      </p:pic>
      <p:pic>
        <p:nvPicPr>
          <p:cNvPr id="6" name="Picture 5">
            <a:extLst>
              <a:ext uri="{FF2B5EF4-FFF2-40B4-BE49-F238E27FC236}">
                <a16:creationId xmlns:a16="http://schemas.microsoft.com/office/drawing/2014/main" id="{D49BE03B-4BA8-4CD6-8D21-B1619A6F3E4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00934" y="1850105"/>
            <a:ext cx="5142132" cy="262806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6D4473A8-99DD-4278-AA29-5764FE21EB81}"/>
              </a:ext>
            </a:extLst>
          </p:cNvPr>
          <p:cNvPicPr>
            <a:picLocks noChangeAspect="1"/>
          </p:cNvPicPr>
          <p:nvPr/>
        </p:nvPicPr>
        <p:blipFill rotWithShape="1">
          <a:blip r:embed="rId11"/>
          <a:srcRect l="8147" r="7937"/>
          <a:stretch/>
        </p:blipFill>
        <p:spPr>
          <a:xfrm>
            <a:off x="2187388" y="1971224"/>
            <a:ext cx="4781177" cy="2419382"/>
          </a:xfrm>
          <a:prstGeom prst="rect">
            <a:avLst/>
          </a:prstGeom>
        </p:spPr>
      </p:pic>
      <p:pic>
        <p:nvPicPr>
          <p:cNvPr id="13" name="Picture 12">
            <a:extLst>
              <a:ext uri="{FF2B5EF4-FFF2-40B4-BE49-F238E27FC236}">
                <a16:creationId xmlns:a16="http://schemas.microsoft.com/office/drawing/2014/main" id="{4F648E6E-9988-4F46-A1D8-6837C2B903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53661" y="2345635"/>
            <a:ext cx="1368353" cy="3087964"/>
          </a:xfrm>
          <a:prstGeom prst="rect">
            <a:avLst/>
          </a:prstGeom>
          <a:effectLst>
            <a:outerShdw blurRad="63500" sx="102000" sy="102000" algn="ctr" rotWithShape="0">
              <a:prstClr val="black">
                <a:alpha val="40000"/>
              </a:prstClr>
            </a:outerShdw>
          </a:effectLst>
        </p:spPr>
      </p:pic>
      <p:sp>
        <p:nvSpPr>
          <p:cNvPr id="76" name="Rectangle 75">
            <a:extLst>
              <a:ext uri="{FF2B5EF4-FFF2-40B4-BE49-F238E27FC236}">
                <a16:creationId xmlns:a16="http://schemas.microsoft.com/office/drawing/2014/main" id="{66B021D9-CEAE-435F-B104-F10AB9F09C35}"/>
              </a:ext>
            </a:extLst>
          </p:cNvPr>
          <p:cNvSpPr/>
          <p:nvPr/>
        </p:nvSpPr>
        <p:spPr>
          <a:xfrm>
            <a:off x="1189908" y="4706936"/>
            <a:ext cx="6764179" cy="1326105"/>
          </a:xfrm>
          <a:prstGeom prst="rect">
            <a:avLst/>
          </a:prstGeom>
          <a:solidFill>
            <a:schemeClr val="bg1"/>
          </a:solidFill>
          <a:ln w="28575">
            <a:solidFill>
              <a:srgbClr val="00639A"/>
            </a:solidFill>
          </a:ln>
        </p:spPr>
        <p:txBody>
          <a:bodyPr wrap="square" lIns="108000" tIns="108000" rIns="108000" bIns="108000">
            <a:spAutoFit/>
          </a:bodyPr>
          <a:lstStyle/>
          <a:p>
            <a:r>
              <a:rPr lang="en-GB" spc="-40" dirty="0">
                <a:latin typeface="Twinkl" pitchFamily="50" charset="0"/>
              </a:rPr>
              <a:t>Split into two teams. Which team knows the most about the story of Federation so far? You must make a path from the top to the bottom, or from the left to the right, of the board. The first team to complete their path wins.</a:t>
            </a:r>
          </a:p>
        </p:txBody>
      </p:sp>
    </p:spTree>
    <p:extLst>
      <p:ext uri="{BB962C8B-B14F-4D97-AF65-F5344CB8AC3E}">
        <p14:creationId xmlns:p14="http://schemas.microsoft.com/office/powerpoint/2010/main" val="285603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anim calcmode="lin" valueType="num">
                                      <p:cBhvr>
                                        <p:cTn id="8" dur="1000" fill="hold"/>
                                        <p:tgtEl>
                                          <p:spTgt spid="76"/>
                                        </p:tgtEl>
                                        <p:attrNameLst>
                                          <p:attrName>ppt_x</p:attrName>
                                        </p:attrNameLst>
                                      </p:cBhvr>
                                      <p:tavLst>
                                        <p:tav tm="0">
                                          <p:val>
                                            <p:strVal val="#ppt_x"/>
                                          </p:val>
                                        </p:tav>
                                        <p:tav tm="100000">
                                          <p:val>
                                            <p:strVal val="#ppt_x"/>
                                          </p:val>
                                        </p:tav>
                                      </p:tavLst>
                                    </p:anim>
                                    <p:anim calcmode="lin" valueType="num">
                                      <p:cBhvr>
                                        <p:cTn id="9"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Hexagon 6">
            <a:extLst>
              <a:ext uri="{FF2B5EF4-FFF2-40B4-BE49-F238E27FC236}">
                <a16:creationId xmlns:a16="http://schemas.microsoft.com/office/drawing/2014/main" id="{D5BFA663-390F-4521-8D13-7B3306463582}"/>
              </a:ext>
            </a:extLst>
          </p:cNvPr>
          <p:cNvSpPr/>
          <p:nvPr/>
        </p:nvSpPr>
        <p:spPr>
          <a:xfrm>
            <a:off x="8437748" y="4245957"/>
            <a:ext cx="1302209" cy="1123055"/>
          </a:xfrm>
          <a:prstGeom prst="hexagon">
            <a:avLst/>
          </a:prstGeom>
          <a:solidFill>
            <a:srgbClr val="90C7E5"/>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84" name="Hexagon 5">
            <a:extLst>
              <a:ext uri="{FF2B5EF4-FFF2-40B4-BE49-F238E27FC236}">
                <a16:creationId xmlns:a16="http://schemas.microsoft.com/office/drawing/2014/main" id="{C67910A0-A77B-48D5-853E-349F920D5C3D}"/>
              </a:ext>
            </a:extLst>
          </p:cNvPr>
          <p:cNvSpPr/>
          <p:nvPr/>
        </p:nvSpPr>
        <p:spPr>
          <a:xfrm>
            <a:off x="8437748" y="3137623"/>
            <a:ext cx="1302209" cy="1123055"/>
          </a:xfrm>
          <a:prstGeom prst="hexagon">
            <a:avLst/>
          </a:prstGeom>
          <a:solidFill>
            <a:srgbClr val="90C7E5"/>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83" name="Hexagon 4">
            <a:extLst>
              <a:ext uri="{FF2B5EF4-FFF2-40B4-BE49-F238E27FC236}">
                <a16:creationId xmlns:a16="http://schemas.microsoft.com/office/drawing/2014/main" id="{9D8F75ED-F992-4840-BCBB-F3B07C915540}"/>
              </a:ext>
            </a:extLst>
          </p:cNvPr>
          <p:cNvSpPr/>
          <p:nvPr/>
        </p:nvSpPr>
        <p:spPr>
          <a:xfrm>
            <a:off x="8437748" y="2012709"/>
            <a:ext cx="1302209" cy="1123055"/>
          </a:xfrm>
          <a:prstGeom prst="hexagon">
            <a:avLst/>
          </a:prstGeom>
          <a:solidFill>
            <a:srgbClr val="90C7E5"/>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7" name="Hexagon 3">
            <a:extLst>
              <a:ext uri="{FF2B5EF4-FFF2-40B4-BE49-F238E27FC236}">
                <a16:creationId xmlns:a16="http://schemas.microsoft.com/office/drawing/2014/main" id="{6255DA72-433B-43A9-8889-D37F6B0B4C83}"/>
              </a:ext>
            </a:extLst>
          </p:cNvPr>
          <p:cNvSpPr/>
          <p:nvPr/>
        </p:nvSpPr>
        <p:spPr>
          <a:xfrm>
            <a:off x="-605488" y="4190493"/>
            <a:ext cx="1302209" cy="1123055"/>
          </a:xfrm>
          <a:prstGeom prst="hexagon">
            <a:avLst/>
          </a:prstGeom>
          <a:solidFill>
            <a:srgbClr val="90C7E5"/>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6" name="Hexagon 2">
            <a:extLst>
              <a:ext uri="{FF2B5EF4-FFF2-40B4-BE49-F238E27FC236}">
                <a16:creationId xmlns:a16="http://schemas.microsoft.com/office/drawing/2014/main" id="{CB6C1B41-6171-465D-9989-768C0BD46FB6}"/>
              </a:ext>
            </a:extLst>
          </p:cNvPr>
          <p:cNvSpPr/>
          <p:nvPr/>
        </p:nvSpPr>
        <p:spPr>
          <a:xfrm>
            <a:off x="-605488" y="3082158"/>
            <a:ext cx="1302209" cy="1123055"/>
          </a:xfrm>
          <a:prstGeom prst="hexagon">
            <a:avLst/>
          </a:prstGeom>
          <a:solidFill>
            <a:srgbClr val="90C7E5"/>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5" name="Hexagon 1">
            <a:extLst>
              <a:ext uri="{FF2B5EF4-FFF2-40B4-BE49-F238E27FC236}">
                <a16:creationId xmlns:a16="http://schemas.microsoft.com/office/drawing/2014/main" id="{DF592B24-D081-487D-8CA8-3360E5C5AA97}"/>
              </a:ext>
            </a:extLst>
          </p:cNvPr>
          <p:cNvSpPr/>
          <p:nvPr/>
        </p:nvSpPr>
        <p:spPr>
          <a:xfrm>
            <a:off x="-594855" y="1957245"/>
            <a:ext cx="1302209" cy="1123055"/>
          </a:xfrm>
          <a:prstGeom prst="hexagon">
            <a:avLst/>
          </a:prstGeom>
          <a:solidFill>
            <a:srgbClr val="90C7E5"/>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16" name="A 15">
            <a:extLst>
              <a:ext uri="{FF2B5EF4-FFF2-40B4-BE49-F238E27FC236}">
                <a16:creationId xmlns:a16="http://schemas.microsoft.com/office/drawing/2014/main" id="{90EE6BBD-1CF8-46AB-88D4-3BDBE2695E20}"/>
              </a:ext>
            </a:extLst>
          </p:cNvPr>
          <p:cNvSpPr/>
          <p:nvPr/>
        </p:nvSpPr>
        <p:spPr>
          <a:xfrm>
            <a:off x="6837590" y="4795399"/>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rgbClr val="90C7E5"/>
                </a:solidFill>
              </a:rPr>
              <a:t>Referendum</a:t>
            </a:r>
            <a:endParaRPr lang="en-GB" sz="500" b="1" dirty="0">
              <a:solidFill>
                <a:srgbClr val="90C7E5"/>
              </a:solidFill>
            </a:endParaRPr>
          </a:p>
        </p:txBody>
      </p:sp>
      <p:sp>
        <p:nvSpPr>
          <p:cNvPr id="114" name="A 14">
            <a:extLst>
              <a:ext uri="{FF2B5EF4-FFF2-40B4-BE49-F238E27FC236}">
                <a16:creationId xmlns:a16="http://schemas.microsoft.com/office/drawing/2014/main" id="{E99B84AC-0749-46DE-B9F7-8E36F3ABCA44}"/>
              </a:ext>
            </a:extLst>
          </p:cNvPr>
          <p:cNvSpPr/>
          <p:nvPr/>
        </p:nvSpPr>
        <p:spPr>
          <a:xfrm>
            <a:off x="6850910" y="3687677"/>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90C7E5"/>
                </a:solidFill>
              </a:rPr>
              <a:t>Depression</a:t>
            </a:r>
            <a:endParaRPr lang="en-GB" sz="600" b="1" dirty="0">
              <a:solidFill>
                <a:srgbClr val="90C7E5"/>
              </a:solidFill>
            </a:endParaRPr>
          </a:p>
        </p:txBody>
      </p:sp>
      <p:sp>
        <p:nvSpPr>
          <p:cNvPr id="115" name="A 13">
            <a:extLst>
              <a:ext uri="{FF2B5EF4-FFF2-40B4-BE49-F238E27FC236}">
                <a16:creationId xmlns:a16="http://schemas.microsoft.com/office/drawing/2014/main" id="{F4630B45-9F01-40A7-BD39-4E9248E11364}"/>
              </a:ext>
            </a:extLst>
          </p:cNvPr>
          <p:cNvSpPr/>
          <p:nvPr/>
        </p:nvSpPr>
        <p:spPr>
          <a:xfrm>
            <a:off x="6851494" y="2566378"/>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90C7E5"/>
                </a:solidFill>
              </a:rPr>
              <a:t>Corowa Plan</a:t>
            </a:r>
            <a:endParaRPr lang="en-GB" sz="700" b="1" dirty="0">
              <a:solidFill>
                <a:srgbClr val="90C7E5"/>
              </a:solidFill>
            </a:endParaRPr>
          </a:p>
        </p:txBody>
      </p:sp>
      <p:sp>
        <p:nvSpPr>
          <p:cNvPr id="113" name="A 12">
            <a:extLst>
              <a:ext uri="{FF2B5EF4-FFF2-40B4-BE49-F238E27FC236}">
                <a16:creationId xmlns:a16="http://schemas.microsoft.com/office/drawing/2014/main" id="{EB0DEBBF-A419-47CD-8885-4DDEEBD71BA5}"/>
              </a:ext>
            </a:extLst>
          </p:cNvPr>
          <p:cNvSpPr/>
          <p:nvPr/>
        </p:nvSpPr>
        <p:spPr>
          <a:xfrm>
            <a:off x="5241898" y="4216940"/>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90C7E5"/>
                </a:solidFill>
              </a:rPr>
              <a:t>Quick</a:t>
            </a:r>
            <a:endParaRPr lang="en-GB" sz="700" b="1" dirty="0">
              <a:solidFill>
                <a:srgbClr val="90C7E5"/>
              </a:solidFill>
            </a:endParaRPr>
          </a:p>
        </p:txBody>
      </p:sp>
      <p:sp>
        <p:nvSpPr>
          <p:cNvPr id="111" name="A 11">
            <a:extLst>
              <a:ext uri="{FF2B5EF4-FFF2-40B4-BE49-F238E27FC236}">
                <a16:creationId xmlns:a16="http://schemas.microsoft.com/office/drawing/2014/main" id="{E9B3854D-E789-4AC7-AA88-798762B3612E}"/>
              </a:ext>
            </a:extLst>
          </p:cNvPr>
          <p:cNvSpPr/>
          <p:nvPr/>
        </p:nvSpPr>
        <p:spPr>
          <a:xfrm>
            <a:off x="5255218" y="3109218"/>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90C7E5"/>
                </a:solidFill>
              </a:rPr>
              <a:t>Delegate</a:t>
            </a:r>
            <a:endParaRPr lang="en-GB" sz="2000" b="1" dirty="0">
              <a:solidFill>
                <a:srgbClr val="90C7E5"/>
              </a:solidFill>
            </a:endParaRPr>
          </a:p>
        </p:txBody>
      </p:sp>
      <p:sp>
        <p:nvSpPr>
          <p:cNvPr id="112" name="A 10">
            <a:extLst>
              <a:ext uri="{FF2B5EF4-FFF2-40B4-BE49-F238E27FC236}">
                <a16:creationId xmlns:a16="http://schemas.microsoft.com/office/drawing/2014/main" id="{AFA8AF4F-DB03-4CAC-BDEB-C3EEDACE2249}"/>
              </a:ext>
            </a:extLst>
          </p:cNvPr>
          <p:cNvSpPr/>
          <p:nvPr/>
        </p:nvSpPr>
        <p:spPr>
          <a:xfrm>
            <a:off x="5255802" y="1987919"/>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90C7E5"/>
                </a:solidFill>
              </a:rPr>
              <a:t>New Zealand</a:t>
            </a:r>
            <a:endParaRPr lang="en-GB" sz="700" b="1" dirty="0">
              <a:solidFill>
                <a:srgbClr val="90C7E5"/>
              </a:solidFill>
            </a:endParaRPr>
          </a:p>
        </p:txBody>
      </p:sp>
      <p:sp>
        <p:nvSpPr>
          <p:cNvPr id="110" name="A 9">
            <a:extLst>
              <a:ext uri="{FF2B5EF4-FFF2-40B4-BE49-F238E27FC236}">
                <a16:creationId xmlns:a16="http://schemas.microsoft.com/office/drawing/2014/main" id="{E2D56844-111C-484A-A774-93D394E5105E}"/>
              </a:ext>
            </a:extLst>
          </p:cNvPr>
          <p:cNvSpPr/>
          <p:nvPr/>
        </p:nvSpPr>
        <p:spPr>
          <a:xfrm>
            <a:off x="3635054" y="4789485"/>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90C7E5"/>
                </a:solidFill>
              </a:rPr>
              <a:t>Fiji</a:t>
            </a:r>
            <a:endParaRPr lang="en-GB" sz="700" b="1" dirty="0">
              <a:solidFill>
                <a:srgbClr val="90C7E5"/>
              </a:solidFill>
            </a:endParaRPr>
          </a:p>
        </p:txBody>
      </p:sp>
      <p:sp>
        <p:nvSpPr>
          <p:cNvPr id="108" name="A 8">
            <a:extLst>
              <a:ext uri="{FF2B5EF4-FFF2-40B4-BE49-F238E27FC236}">
                <a16:creationId xmlns:a16="http://schemas.microsoft.com/office/drawing/2014/main" id="{A6EBFAA6-7C5D-4281-97FB-06CA02632FED}"/>
              </a:ext>
            </a:extLst>
          </p:cNvPr>
          <p:cNvSpPr/>
          <p:nvPr/>
        </p:nvSpPr>
        <p:spPr>
          <a:xfrm>
            <a:off x="3648374" y="3681762"/>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90C7E5"/>
                </a:solidFill>
              </a:rPr>
              <a:t>Barton</a:t>
            </a:r>
            <a:endParaRPr lang="en-GB" sz="900" b="1" dirty="0">
              <a:solidFill>
                <a:srgbClr val="90C7E5"/>
              </a:solidFill>
            </a:endParaRPr>
          </a:p>
        </p:txBody>
      </p:sp>
      <p:sp>
        <p:nvSpPr>
          <p:cNvPr id="109" name="A 7">
            <a:extLst>
              <a:ext uri="{FF2B5EF4-FFF2-40B4-BE49-F238E27FC236}">
                <a16:creationId xmlns:a16="http://schemas.microsoft.com/office/drawing/2014/main" id="{38DB5FC9-CCA4-42AA-BFE3-D029CCB8EB88}"/>
              </a:ext>
            </a:extLst>
          </p:cNvPr>
          <p:cNvSpPr/>
          <p:nvPr/>
        </p:nvSpPr>
        <p:spPr>
          <a:xfrm>
            <a:off x="3648958" y="2560464"/>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90C7E5"/>
                </a:solidFill>
              </a:rPr>
              <a:t>Convention</a:t>
            </a:r>
            <a:endParaRPr lang="en-GB" b="1" dirty="0">
              <a:solidFill>
                <a:srgbClr val="90C7E5"/>
              </a:solidFill>
            </a:endParaRPr>
          </a:p>
        </p:txBody>
      </p:sp>
      <p:sp>
        <p:nvSpPr>
          <p:cNvPr id="107" name="A 6">
            <a:extLst>
              <a:ext uri="{FF2B5EF4-FFF2-40B4-BE49-F238E27FC236}">
                <a16:creationId xmlns:a16="http://schemas.microsoft.com/office/drawing/2014/main" id="{7CFA661F-FF78-4B22-9279-5A7962FA564B}"/>
              </a:ext>
            </a:extLst>
          </p:cNvPr>
          <p:cNvSpPr/>
          <p:nvPr/>
        </p:nvSpPr>
        <p:spPr>
          <a:xfrm>
            <a:off x="2035507" y="4214758"/>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90C7E5"/>
                </a:solidFill>
              </a:rPr>
              <a:t>Parkes</a:t>
            </a:r>
            <a:endParaRPr lang="en-GB" sz="2000" b="1" dirty="0">
              <a:solidFill>
                <a:srgbClr val="90C7E5"/>
              </a:solidFill>
            </a:endParaRPr>
          </a:p>
        </p:txBody>
      </p:sp>
      <p:sp>
        <p:nvSpPr>
          <p:cNvPr id="105" name="A 5">
            <a:extLst>
              <a:ext uri="{FF2B5EF4-FFF2-40B4-BE49-F238E27FC236}">
                <a16:creationId xmlns:a16="http://schemas.microsoft.com/office/drawing/2014/main" id="{EF23FEE1-FCB1-4EAE-B1E9-F0E24078A18F}"/>
              </a:ext>
            </a:extLst>
          </p:cNvPr>
          <p:cNvSpPr/>
          <p:nvPr/>
        </p:nvSpPr>
        <p:spPr>
          <a:xfrm>
            <a:off x="2048827" y="3107037"/>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b="1" dirty="0" err="1">
                <a:solidFill>
                  <a:srgbClr val="90C7E5"/>
                </a:solidFill>
              </a:rPr>
              <a:t>Tenterfield</a:t>
            </a:r>
            <a:endParaRPr lang="en-US" b="1" dirty="0">
              <a:solidFill>
                <a:srgbClr val="90C7E5"/>
              </a:solidFill>
            </a:endParaRPr>
          </a:p>
        </p:txBody>
      </p:sp>
      <p:sp>
        <p:nvSpPr>
          <p:cNvPr id="106" name="A 4">
            <a:extLst>
              <a:ext uri="{FF2B5EF4-FFF2-40B4-BE49-F238E27FC236}">
                <a16:creationId xmlns:a16="http://schemas.microsoft.com/office/drawing/2014/main" id="{8CAA7C14-9E96-46E8-877D-79BE354B837C}"/>
              </a:ext>
            </a:extLst>
          </p:cNvPr>
          <p:cNvSpPr/>
          <p:nvPr/>
        </p:nvSpPr>
        <p:spPr>
          <a:xfrm>
            <a:off x="2049411" y="1985738"/>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90C7E5"/>
                </a:solidFill>
              </a:rPr>
              <a:t>Henry</a:t>
            </a:r>
            <a:endParaRPr lang="en-GB" sz="2000" b="1" dirty="0">
              <a:solidFill>
                <a:srgbClr val="90C7E5"/>
              </a:solidFill>
            </a:endParaRPr>
          </a:p>
        </p:txBody>
      </p:sp>
      <p:sp>
        <p:nvSpPr>
          <p:cNvPr id="102" name="A 3">
            <a:extLst>
              <a:ext uri="{FF2B5EF4-FFF2-40B4-BE49-F238E27FC236}">
                <a16:creationId xmlns:a16="http://schemas.microsoft.com/office/drawing/2014/main" id="{3839B424-27A6-4034-8192-11ADB4D9CA7B}"/>
              </a:ext>
            </a:extLst>
          </p:cNvPr>
          <p:cNvSpPr/>
          <p:nvPr/>
        </p:nvSpPr>
        <p:spPr>
          <a:xfrm>
            <a:off x="406480" y="4752198"/>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rgbClr val="90C7E5"/>
                </a:solidFill>
              </a:rPr>
              <a:t>Constitution</a:t>
            </a:r>
            <a:endParaRPr lang="en-GB" sz="1600" b="1" dirty="0">
              <a:solidFill>
                <a:srgbClr val="90C7E5"/>
              </a:solidFill>
            </a:endParaRPr>
          </a:p>
        </p:txBody>
      </p:sp>
      <p:sp>
        <p:nvSpPr>
          <p:cNvPr id="103" name="A 2">
            <a:extLst>
              <a:ext uri="{FF2B5EF4-FFF2-40B4-BE49-F238E27FC236}">
                <a16:creationId xmlns:a16="http://schemas.microsoft.com/office/drawing/2014/main" id="{B9F4BAD6-2554-403A-8255-1582E2E08301}"/>
              </a:ext>
            </a:extLst>
          </p:cNvPr>
          <p:cNvSpPr/>
          <p:nvPr/>
        </p:nvSpPr>
        <p:spPr>
          <a:xfrm>
            <a:off x="425166" y="3651718"/>
            <a:ext cx="1887801"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90C7E5"/>
                </a:solidFill>
              </a:rPr>
              <a:t>New South Wales</a:t>
            </a:r>
            <a:endParaRPr lang="en-GB" sz="2000" b="1" dirty="0">
              <a:solidFill>
                <a:srgbClr val="90C7E5"/>
              </a:solidFill>
            </a:endParaRPr>
          </a:p>
        </p:txBody>
      </p:sp>
      <p:sp>
        <p:nvSpPr>
          <p:cNvPr id="104" name="A 1">
            <a:extLst>
              <a:ext uri="{FF2B5EF4-FFF2-40B4-BE49-F238E27FC236}">
                <a16:creationId xmlns:a16="http://schemas.microsoft.com/office/drawing/2014/main" id="{2C6CB723-BE2D-4778-B3F4-D541EC25CD54}"/>
              </a:ext>
            </a:extLst>
          </p:cNvPr>
          <p:cNvSpPr/>
          <p:nvPr/>
        </p:nvSpPr>
        <p:spPr>
          <a:xfrm>
            <a:off x="433675" y="2550663"/>
            <a:ext cx="1893149" cy="1123054"/>
          </a:xfrm>
          <a:prstGeom prst="hexagon">
            <a:avLst/>
          </a:prstGeom>
          <a:solidFill>
            <a:srgbClr val="00639A"/>
          </a:solid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90C7E5"/>
                </a:solidFill>
              </a:rPr>
              <a:t>Federation</a:t>
            </a:r>
            <a:endParaRPr lang="en-GB" sz="600" b="1" dirty="0">
              <a:solidFill>
                <a:srgbClr val="90C7E5"/>
              </a:solidFill>
            </a:endParaRPr>
          </a:p>
        </p:txBody>
      </p:sp>
      <p:sp>
        <p:nvSpPr>
          <p:cNvPr id="100" name="Q 15">
            <a:extLst>
              <a:ext uri="{FF2B5EF4-FFF2-40B4-BE49-F238E27FC236}">
                <a16:creationId xmlns:a16="http://schemas.microsoft.com/office/drawing/2014/main" id="{E8223B72-7634-4572-B2D6-FA54EC4A45FB}"/>
              </a:ext>
            </a:extLst>
          </p:cNvPr>
          <p:cNvSpPr/>
          <p:nvPr/>
        </p:nvSpPr>
        <p:spPr>
          <a:xfrm>
            <a:off x="6838398" y="4795399"/>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What R is a people’s vote?</a:t>
            </a:r>
            <a:endParaRPr lang="en-GB" sz="600" dirty="0">
              <a:solidFill>
                <a:schemeClr val="tx1"/>
              </a:solidFill>
            </a:endParaRPr>
          </a:p>
        </p:txBody>
      </p:sp>
      <p:sp>
        <p:nvSpPr>
          <p:cNvPr id="98" name="Q 14">
            <a:extLst>
              <a:ext uri="{FF2B5EF4-FFF2-40B4-BE49-F238E27FC236}">
                <a16:creationId xmlns:a16="http://schemas.microsoft.com/office/drawing/2014/main" id="{75C19EEB-A052-46C5-8B87-15F4C7767119}"/>
              </a:ext>
            </a:extLst>
          </p:cNvPr>
          <p:cNvSpPr/>
          <p:nvPr/>
        </p:nvSpPr>
        <p:spPr>
          <a:xfrm>
            <a:off x="6851718" y="3687677"/>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chemeClr val="tx1"/>
                </a:solidFill>
              </a:rPr>
              <a:t>What D was an economic event that temporarily halted progress on Australia’s Federation?</a:t>
            </a:r>
            <a:endParaRPr lang="en-GB" sz="200" dirty="0">
              <a:solidFill>
                <a:schemeClr val="tx1"/>
              </a:solidFill>
            </a:endParaRPr>
          </a:p>
        </p:txBody>
      </p:sp>
      <p:sp>
        <p:nvSpPr>
          <p:cNvPr id="99" name="Q 13">
            <a:extLst>
              <a:ext uri="{FF2B5EF4-FFF2-40B4-BE49-F238E27FC236}">
                <a16:creationId xmlns:a16="http://schemas.microsoft.com/office/drawing/2014/main" id="{A0CCB3CD-3E79-4E74-AC6E-F5CB618C0D37}"/>
              </a:ext>
            </a:extLst>
          </p:cNvPr>
          <p:cNvSpPr/>
          <p:nvPr/>
        </p:nvSpPr>
        <p:spPr>
          <a:xfrm>
            <a:off x="6852302" y="2566378"/>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What C is the name for the plan proposed by John Quick?</a:t>
            </a:r>
            <a:endParaRPr lang="en-GB" sz="400" dirty="0">
              <a:solidFill>
                <a:schemeClr val="tx1"/>
              </a:solidFill>
            </a:endParaRPr>
          </a:p>
        </p:txBody>
      </p:sp>
      <p:sp>
        <p:nvSpPr>
          <p:cNvPr id="97" name="Q 12">
            <a:extLst>
              <a:ext uri="{FF2B5EF4-FFF2-40B4-BE49-F238E27FC236}">
                <a16:creationId xmlns:a16="http://schemas.microsoft.com/office/drawing/2014/main" id="{A8952E38-7918-4D97-BE71-612EA4680D39}"/>
              </a:ext>
            </a:extLst>
          </p:cNvPr>
          <p:cNvSpPr/>
          <p:nvPr/>
        </p:nvSpPr>
        <p:spPr>
          <a:xfrm>
            <a:off x="5242706" y="4225486"/>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chemeClr val="tx1"/>
                </a:solidFill>
              </a:rPr>
              <a:t>What Q is the last name of the person who proposed a referendum be held to approve the draft constitution?</a:t>
            </a:r>
            <a:endParaRPr lang="en-GB" sz="200" dirty="0">
              <a:solidFill>
                <a:schemeClr val="tx1"/>
              </a:solidFill>
            </a:endParaRPr>
          </a:p>
        </p:txBody>
      </p:sp>
      <p:sp>
        <p:nvSpPr>
          <p:cNvPr id="95" name="Q 11">
            <a:extLst>
              <a:ext uri="{FF2B5EF4-FFF2-40B4-BE49-F238E27FC236}">
                <a16:creationId xmlns:a16="http://schemas.microsoft.com/office/drawing/2014/main" id="{F3A90350-FBDF-4E07-AAC6-8AD7398D36E8}"/>
              </a:ext>
            </a:extLst>
          </p:cNvPr>
          <p:cNvSpPr/>
          <p:nvPr/>
        </p:nvSpPr>
        <p:spPr>
          <a:xfrm>
            <a:off x="5256026" y="3109218"/>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50" dirty="0">
                <a:solidFill>
                  <a:schemeClr val="tx1"/>
                </a:solidFill>
              </a:rPr>
              <a:t>What D is a person elected to represent a group at a conference?</a:t>
            </a:r>
            <a:endParaRPr lang="en-GB" sz="1250" dirty="0">
              <a:solidFill>
                <a:schemeClr val="tx1"/>
              </a:solidFill>
            </a:endParaRPr>
          </a:p>
        </p:txBody>
      </p:sp>
      <p:sp>
        <p:nvSpPr>
          <p:cNvPr id="96" name="Q 10">
            <a:extLst>
              <a:ext uri="{FF2B5EF4-FFF2-40B4-BE49-F238E27FC236}">
                <a16:creationId xmlns:a16="http://schemas.microsoft.com/office/drawing/2014/main" id="{A564B330-283D-40F5-BA07-2EB43C03A60C}"/>
              </a:ext>
            </a:extLst>
          </p:cNvPr>
          <p:cNvSpPr/>
          <p:nvPr/>
        </p:nvSpPr>
        <p:spPr>
          <a:xfrm>
            <a:off x="5256610" y="1987919"/>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chemeClr val="tx1"/>
                </a:solidFill>
              </a:rPr>
              <a:t>What N was a </a:t>
            </a:r>
            <a:r>
              <a:rPr lang="en-US" sz="1050" dirty="0" err="1">
                <a:solidFill>
                  <a:schemeClr val="tx1"/>
                </a:solidFill>
              </a:rPr>
              <a:t>neighbouring</a:t>
            </a:r>
            <a:r>
              <a:rPr lang="en-US" sz="1050" dirty="0">
                <a:solidFill>
                  <a:schemeClr val="tx1"/>
                </a:solidFill>
              </a:rPr>
              <a:t> country of Australia that was part of the federation process until 1895?</a:t>
            </a:r>
            <a:endParaRPr lang="en-GB" sz="100" dirty="0">
              <a:solidFill>
                <a:schemeClr val="tx1"/>
              </a:solidFill>
            </a:endParaRPr>
          </a:p>
        </p:txBody>
      </p:sp>
      <p:sp>
        <p:nvSpPr>
          <p:cNvPr id="94" name="Q 9">
            <a:extLst>
              <a:ext uri="{FF2B5EF4-FFF2-40B4-BE49-F238E27FC236}">
                <a16:creationId xmlns:a16="http://schemas.microsoft.com/office/drawing/2014/main" id="{88CE03AE-2307-4844-8199-F59D53712DD0}"/>
              </a:ext>
            </a:extLst>
          </p:cNvPr>
          <p:cNvSpPr/>
          <p:nvPr/>
        </p:nvSpPr>
        <p:spPr>
          <a:xfrm>
            <a:off x="3635862" y="4789485"/>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What F is a country that was originally part of the federation process?</a:t>
            </a:r>
            <a:endParaRPr lang="en-GB" sz="300" dirty="0">
              <a:solidFill>
                <a:schemeClr val="tx1"/>
              </a:solidFill>
            </a:endParaRPr>
          </a:p>
        </p:txBody>
      </p:sp>
      <p:sp>
        <p:nvSpPr>
          <p:cNvPr id="92" name="Q 8">
            <a:extLst>
              <a:ext uri="{FF2B5EF4-FFF2-40B4-BE49-F238E27FC236}">
                <a16:creationId xmlns:a16="http://schemas.microsoft.com/office/drawing/2014/main" id="{EF691E6A-C101-481F-8F04-83DCFB2E6FCF}"/>
              </a:ext>
            </a:extLst>
          </p:cNvPr>
          <p:cNvSpPr/>
          <p:nvPr/>
        </p:nvSpPr>
        <p:spPr>
          <a:xfrm>
            <a:off x="3649182" y="3681762"/>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00" dirty="0">
                <a:solidFill>
                  <a:schemeClr val="tx1"/>
                </a:solidFill>
              </a:rPr>
              <a:t>What B was the last name of the future Prime Minister who coined the phrase, ‘a nation for a continent and a continent for a nation’?</a:t>
            </a:r>
            <a:endParaRPr lang="en-GB" sz="100" dirty="0">
              <a:solidFill>
                <a:schemeClr val="tx1"/>
              </a:solidFill>
            </a:endParaRPr>
          </a:p>
        </p:txBody>
      </p:sp>
      <p:sp>
        <p:nvSpPr>
          <p:cNvPr id="93" name="Q 7">
            <a:extLst>
              <a:ext uri="{FF2B5EF4-FFF2-40B4-BE49-F238E27FC236}">
                <a16:creationId xmlns:a16="http://schemas.microsoft.com/office/drawing/2014/main" id="{785E6EA1-CA9A-44A7-A890-65AA0C837AE4}"/>
              </a:ext>
            </a:extLst>
          </p:cNvPr>
          <p:cNvSpPr/>
          <p:nvPr/>
        </p:nvSpPr>
        <p:spPr>
          <a:xfrm>
            <a:off x="3649766" y="2560464"/>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50" dirty="0">
                <a:solidFill>
                  <a:schemeClr val="tx1"/>
                </a:solidFill>
              </a:rPr>
              <a:t>What C is another word for a formal meeting?</a:t>
            </a:r>
            <a:endParaRPr lang="en-GB" sz="1450" dirty="0">
              <a:solidFill>
                <a:schemeClr val="tx1"/>
              </a:solidFill>
            </a:endParaRPr>
          </a:p>
        </p:txBody>
      </p:sp>
      <p:sp>
        <p:nvSpPr>
          <p:cNvPr id="91" name="Q 6">
            <a:extLst>
              <a:ext uri="{FF2B5EF4-FFF2-40B4-BE49-F238E27FC236}">
                <a16:creationId xmlns:a16="http://schemas.microsoft.com/office/drawing/2014/main" id="{5185D571-9D15-424C-BBFD-82F9C6D96D82}"/>
              </a:ext>
            </a:extLst>
          </p:cNvPr>
          <p:cNvSpPr/>
          <p:nvPr/>
        </p:nvSpPr>
        <p:spPr>
          <a:xfrm>
            <a:off x="2036315" y="4214758"/>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50" dirty="0">
                <a:solidFill>
                  <a:schemeClr val="tx1"/>
                </a:solidFill>
              </a:rPr>
              <a:t>What P is the last name of the person who made the famous </a:t>
            </a:r>
            <a:r>
              <a:rPr lang="en-US" sz="1150" dirty="0" err="1">
                <a:solidFill>
                  <a:schemeClr val="tx1"/>
                </a:solidFill>
              </a:rPr>
              <a:t>Tenterfield</a:t>
            </a:r>
            <a:r>
              <a:rPr lang="en-US" sz="1150" dirty="0">
                <a:solidFill>
                  <a:schemeClr val="tx1"/>
                </a:solidFill>
              </a:rPr>
              <a:t> Oration?</a:t>
            </a:r>
            <a:endParaRPr lang="en-GB" sz="1150" dirty="0">
              <a:solidFill>
                <a:schemeClr val="tx1"/>
              </a:solidFill>
            </a:endParaRPr>
          </a:p>
        </p:txBody>
      </p:sp>
      <p:sp>
        <p:nvSpPr>
          <p:cNvPr id="89" name="Q 5">
            <a:extLst>
              <a:ext uri="{FF2B5EF4-FFF2-40B4-BE49-F238E27FC236}">
                <a16:creationId xmlns:a16="http://schemas.microsoft.com/office/drawing/2014/main" id="{84AC9A4F-068D-4230-B6AD-21D8144D396A}"/>
              </a:ext>
            </a:extLst>
          </p:cNvPr>
          <p:cNvSpPr/>
          <p:nvPr/>
        </p:nvSpPr>
        <p:spPr>
          <a:xfrm>
            <a:off x="2049635" y="3107037"/>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What T is the town where Henry Parkes made his famous oration?</a:t>
            </a:r>
            <a:endParaRPr lang="en-GB" sz="300" dirty="0">
              <a:solidFill>
                <a:schemeClr val="tx1"/>
              </a:solidFill>
            </a:endParaRPr>
          </a:p>
        </p:txBody>
      </p:sp>
      <p:sp>
        <p:nvSpPr>
          <p:cNvPr id="90" name="Q 4">
            <a:extLst>
              <a:ext uri="{FF2B5EF4-FFF2-40B4-BE49-F238E27FC236}">
                <a16:creationId xmlns:a16="http://schemas.microsoft.com/office/drawing/2014/main" id="{C349F78A-EA66-4F05-A71D-0454CD466EB5}"/>
              </a:ext>
            </a:extLst>
          </p:cNvPr>
          <p:cNvSpPr/>
          <p:nvPr/>
        </p:nvSpPr>
        <p:spPr>
          <a:xfrm>
            <a:off x="2050219" y="1985738"/>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50" dirty="0">
                <a:solidFill>
                  <a:schemeClr val="tx1"/>
                </a:solidFill>
              </a:rPr>
              <a:t>What H was the first name of the person who made the famous </a:t>
            </a:r>
            <a:r>
              <a:rPr lang="en-US" sz="1150" dirty="0" err="1">
                <a:solidFill>
                  <a:schemeClr val="tx1"/>
                </a:solidFill>
              </a:rPr>
              <a:t>Tenterfield</a:t>
            </a:r>
            <a:r>
              <a:rPr lang="en-US" sz="1150" dirty="0">
                <a:solidFill>
                  <a:schemeClr val="tx1"/>
                </a:solidFill>
              </a:rPr>
              <a:t> Oration?</a:t>
            </a:r>
            <a:endParaRPr lang="en-GB" sz="1150" dirty="0">
              <a:solidFill>
                <a:schemeClr val="tx1"/>
              </a:solidFill>
            </a:endParaRPr>
          </a:p>
        </p:txBody>
      </p:sp>
      <p:sp>
        <p:nvSpPr>
          <p:cNvPr id="86" name="Q 3">
            <a:extLst>
              <a:ext uri="{FF2B5EF4-FFF2-40B4-BE49-F238E27FC236}">
                <a16:creationId xmlns:a16="http://schemas.microsoft.com/office/drawing/2014/main" id="{BA763BA0-5F52-4D7A-BEA4-DD1C6832B920}"/>
              </a:ext>
            </a:extLst>
          </p:cNvPr>
          <p:cNvSpPr/>
          <p:nvPr/>
        </p:nvSpPr>
        <p:spPr>
          <a:xfrm>
            <a:off x="407288" y="4752198"/>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dirty="0">
                <a:solidFill>
                  <a:schemeClr val="tx1"/>
                </a:solidFill>
              </a:rPr>
              <a:t>What C is a set of rules by which a country is run?</a:t>
            </a:r>
            <a:endParaRPr lang="en-GB" sz="1300" dirty="0">
              <a:solidFill>
                <a:schemeClr val="tx1"/>
              </a:solidFill>
            </a:endParaRPr>
          </a:p>
        </p:txBody>
      </p:sp>
      <p:sp>
        <p:nvSpPr>
          <p:cNvPr id="87" name="Q 2">
            <a:extLst>
              <a:ext uri="{FF2B5EF4-FFF2-40B4-BE49-F238E27FC236}">
                <a16:creationId xmlns:a16="http://schemas.microsoft.com/office/drawing/2014/main" id="{DA1163BB-5821-4FDD-9480-32EE6E4B1748}"/>
              </a:ext>
            </a:extLst>
          </p:cNvPr>
          <p:cNvSpPr/>
          <p:nvPr/>
        </p:nvSpPr>
        <p:spPr>
          <a:xfrm>
            <a:off x="425974" y="3651718"/>
            <a:ext cx="1887801"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00" dirty="0">
                <a:solidFill>
                  <a:schemeClr val="tx1"/>
                </a:solidFill>
              </a:rPr>
              <a:t>What N was the most populous colony of Australia?</a:t>
            </a:r>
            <a:endParaRPr lang="en-GB" sz="1300" dirty="0">
              <a:solidFill>
                <a:schemeClr val="tx1"/>
              </a:solidFill>
            </a:endParaRPr>
          </a:p>
        </p:txBody>
      </p:sp>
      <p:sp>
        <p:nvSpPr>
          <p:cNvPr id="88" name="Q 1">
            <a:extLst>
              <a:ext uri="{FF2B5EF4-FFF2-40B4-BE49-F238E27FC236}">
                <a16:creationId xmlns:a16="http://schemas.microsoft.com/office/drawing/2014/main" id="{D9D0689B-2E1D-43AA-8769-33A36A707B2F}"/>
              </a:ext>
            </a:extLst>
          </p:cNvPr>
          <p:cNvSpPr/>
          <p:nvPr/>
        </p:nvSpPr>
        <p:spPr>
          <a:xfrm>
            <a:off x="434483" y="2533571"/>
            <a:ext cx="1893149" cy="1123054"/>
          </a:xfrm>
          <a:prstGeom prst="hexagon">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What F is the process where a group of states join together to form one nation?</a:t>
            </a:r>
            <a:endParaRPr lang="en-GB" sz="300" dirty="0">
              <a:solidFill>
                <a:schemeClr val="tx1"/>
              </a:solidFill>
            </a:endParaRPr>
          </a:p>
        </p:txBody>
      </p:sp>
      <p:sp>
        <p:nvSpPr>
          <p:cNvPr id="82" name="Letter 15">
            <a:extLst>
              <a:ext uri="{FF2B5EF4-FFF2-40B4-BE49-F238E27FC236}">
                <a16:creationId xmlns:a16="http://schemas.microsoft.com/office/drawing/2014/main" id="{F4DD21B9-09A2-42C2-9D6E-02D581FFE283}"/>
              </a:ext>
            </a:extLst>
          </p:cNvPr>
          <p:cNvSpPr/>
          <p:nvPr/>
        </p:nvSpPr>
        <p:spPr>
          <a:xfrm>
            <a:off x="6831524" y="4795399"/>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R</a:t>
            </a:r>
            <a:endParaRPr lang="en-GB" b="1" dirty="0"/>
          </a:p>
        </p:txBody>
      </p:sp>
      <p:sp>
        <p:nvSpPr>
          <p:cNvPr id="80" name="Letter 14">
            <a:extLst>
              <a:ext uri="{FF2B5EF4-FFF2-40B4-BE49-F238E27FC236}">
                <a16:creationId xmlns:a16="http://schemas.microsoft.com/office/drawing/2014/main" id="{A226DF89-B3EA-4874-AF38-B4A915D65C48}"/>
              </a:ext>
            </a:extLst>
          </p:cNvPr>
          <p:cNvSpPr/>
          <p:nvPr/>
        </p:nvSpPr>
        <p:spPr>
          <a:xfrm>
            <a:off x="6844844" y="3687677"/>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D</a:t>
            </a:r>
            <a:endParaRPr lang="en-GB" b="1" dirty="0"/>
          </a:p>
        </p:txBody>
      </p:sp>
      <p:sp>
        <p:nvSpPr>
          <p:cNvPr id="81" name="Letter 13">
            <a:extLst>
              <a:ext uri="{FF2B5EF4-FFF2-40B4-BE49-F238E27FC236}">
                <a16:creationId xmlns:a16="http://schemas.microsoft.com/office/drawing/2014/main" id="{85AEEB7B-FD84-4E84-A21E-6E4CF597974C}"/>
              </a:ext>
            </a:extLst>
          </p:cNvPr>
          <p:cNvSpPr/>
          <p:nvPr/>
        </p:nvSpPr>
        <p:spPr>
          <a:xfrm>
            <a:off x="6845428" y="2566378"/>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C</a:t>
            </a:r>
            <a:endParaRPr lang="en-GB" b="1" dirty="0"/>
          </a:p>
        </p:txBody>
      </p:sp>
      <p:sp>
        <p:nvSpPr>
          <p:cNvPr id="79" name="Letter 12">
            <a:extLst>
              <a:ext uri="{FF2B5EF4-FFF2-40B4-BE49-F238E27FC236}">
                <a16:creationId xmlns:a16="http://schemas.microsoft.com/office/drawing/2014/main" id="{F6BE313D-F367-4C46-9622-6B75EFB7CBF8}"/>
              </a:ext>
            </a:extLst>
          </p:cNvPr>
          <p:cNvSpPr/>
          <p:nvPr/>
        </p:nvSpPr>
        <p:spPr>
          <a:xfrm>
            <a:off x="5235832" y="4216940"/>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Q</a:t>
            </a:r>
            <a:endParaRPr lang="en-GB" b="1" dirty="0"/>
          </a:p>
        </p:txBody>
      </p:sp>
      <p:sp>
        <p:nvSpPr>
          <p:cNvPr id="77" name="Letter 11">
            <a:extLst>
              <a:ext uri="{FF2B5EF4-FFF2-40B4-BE49-F238E27FC236}">
                <a16:creationId xmlns:a16="http://schemas.microsoft.com/office/drawing/2014/main" id="{D71FF402-936E-42D1-8A15-995FEF11461E}"/>
              </a:ext>
            </a:extLst>
          </p:cNvPr>
          <p:cNvSpPr/>
          <p:nvPr/>
        </p:nvSpPr>
        <p:spPr>
          <a:xfrm>
            <a:off x="5249152" y="3109218"/>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D</a:t>
            </a:r>
            <a:endParaRPr lang="en-GB" b="1" dirty="0"/>
          </a:p>
        </p:txBody>
      </p:sp>
      <p:sp>
        <p:nvSpPr>
          <p:cNvPr id="78" name="Letter 10">
            <a:extLst>
              <a:ext uri="{FF2B5EF4-FFF2-40B4-BE49-F238E27FC236}">
                <a16:creationId xmlns:a16="http://schemas.microsoft.com/office/drawing/2014/main" id="{B81C9BCA-30AF-4ADD-84A8-240D31BFEA66}"/>
              </a:ext>
            </a:extLst>
          </p:cNvPr>
          <p:cNvSpPr/>
          <p:nvPr/>
        </p:nvSpPr>
        <p:spPr>
          <a:xfrm>
            <a:off x="5249736" y="1987919"/>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N</a:t>
            </a:r>
            <a:endParaRPr lang="en-GB" b="1" dirty="0"/>
          </a:p>
        </p:txBody>
      </p:sp>
      <p:sp>
        <p:nvSpPr>
          <p:cNvPr id="76" name="Letter 9">
            <a:extLst>
              <a:ext uri="{FF2B5EF4-FFF2-40B4-BE49-F238E27FC236}">
                <a16:creationId xmlns:a16="http://schemas.microsoft.com/office/drawing/2014/main" id="{CE4281C3-DFC6-43D5-85E0-F63F011E584C}"/>
              </a:ext>
            </a:extLst>
          </p:cNvPr>
          <p:cNvSpPr/>
          <p:nvPr/>
        </p:nvSpPr>
        <p:spPr>
          <a:xfrm>
            <a:off x="3628988" y="4789485"/>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F</a:t>
            </a:r>
            <a:endParaRPr lang="en-GB" b="1" dirty="0"/>
          </a:p>
        </p:txBody>
      </p:sp>
      <p:sp>
        <p:nvSpPr>
          <p:cNvPr id="74" name="Letter 8">
            <a:extLst>
              <a:ext uri="{FF2B5EF4-FFF2-40B4-BE49-F238E27FC236}">
                <a16:creationId xmlns:a16="http://schemas.microsoft.com/office/drawing/2014/main" id="{66868862-9BE7-4DF4-AE5A-147D28DCD4D8}"/>
              </a:ext>
            </a:extLst>
          </p:cNvPr>
          <p:cNvSpPr/>
          <p:nvPr/>
        </p:nvSpPr>
        <p:spPr>
          <a:xfrm>
            <a:off x="3642308" y="3681762"/>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B</a:t>
            </a:r>
            <a:endParaRPr lang="en-GB" b="1" dirty="0"/>
          </a:p>
        </p:txBody>
      </p:sp>
      <p:sp>
        <p:nvSpPr>
          <p:cNvPr id="75" name="Letter 7">
            <a:extLst>
              <a:ext uri="{FF2B5EF4-FFF2-40B4-BE49-F238E27FC236}">
                <a16:creationId xmlns:a16="http://schemas.microsoft.com/office/drawing/2014/main" id="{37BEB730-F0C2-476F-A17B-5CB1734CE80D}"/>
              </a:ext>
            </a:extLst>
          </p:cNvPr>
          <p:cNvSpPr/>
          <p:nvPr/>
        </p:nvSpPr>
        <p:spPr>
          <a:xfrm>
            <a:off x="3642892" y="2560464"/>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C</a:t>
            </a:r>
            <a:endParaRPr lang="en-GB" b="1" dirty="0"/>
          </a:p>
        </p:txBody>
      </p:sp>
      <p:sp>
        <p:nvSpPr>
          <p:cNvPr id="72" name="Letter 6">
            <a:extLst>
              <a:ext uri="{FF2B5EF4-FFF2-40B4-BE49-F238E27FC236}">
                <a16:creationId xmlns:a16="http://schemas.microsoft.com/office/drawing/2014/main" id="{3F70A999-3F3D-4DF6-B82D-75E98E6AB175}"/>
              </a:ext>
            </a:extLst>
          </p:cNvPr>
          <p:cNvSpPr/>
          <p:nvPr/>
        </p:nvSpPr>
        <p:spPr>
          <a:xfrm>
            <a:off x="2029441" y="4214758"/>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P</a:t>
            </a:r>
            <a:endParaRPr lang="en-GB" b="1" dirty="0"/>
          </a:p>
        </p:txBody>
      </p:sp>
      <p:sp>
        <p:nvSpPr>
          <p:cNvPr id="50" name="Letter 5">
            <a:extLst>
              <a:ext uri="{FF2B5EF4-FFF2-40B4-BE49-F238E27FC236}">
                <a16:creationId xmlns:a16="http://schemas.microsoft.com/office/drawing/2014/main" id="{D4A0AAA9-1053-464A-8E93-A2400149F1F3}"/>
              </a:ext>
            </a:extLst>
          </p:cNvPr>
          <p:cNvSpPr/>
          <p:nvPr/>
        </p:nvSpPr>
        <p:spPr>
          <a:xfrm>
            <a:off x="2042761" y="3107037"/>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T</a:t>
            </a:r>
            <a:endParaRPr lang="en-GB" b="1" dirty="0"/>
          </a:p>
        </p:txBody>
      </p:sp>
      <p:sp>
        <p:nvSpPr>
          <p:cNvPr id="55" name="Letter 4">
            <a:extLst>
              <a:ext uri="{FF2B5EF4-FFF2-40B4-BE49-F238E27FC236}">
                <a16:creationId xmlns:a16="http://schemas.microsoft.com/office/drawing/2014/main" id="{2ED97F98-1A3E-4940-9377-A6729A8F6CB1}"/>
              </a:ext>
            </a:extLst>
          </p:cNvPr>
          <p:cNvSpPr/>
          <p:nvPr/>
        </p:nvSpPr>
        <p:spPr>
          <a:xfrm>
            <a:off x="2043345" y="1985738"/>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H</a:t>
            </a:r>
            <a:endParaRPr lang="en-GB" b="1" dirty="0"/>
          </a:p>
        </p:txBody>
      </p:sp>
      <p:sp>
        <p:nvSpPr>
          <p:cNvPr id="60" name="Letter 3">
            <a:extLst>
              <a:ext uri="{FF2B5EF4-FFF2-40B4-BE49-F238E27FC236}">
                <a16:creationId xmlns:a16="http://schemas.microsoft.com/office/drawing/2014/main" id="{127B6632-5570-4AF6-8055-5889B19596FF}"/>
              </a:ext>
            </a:extLst>
          </p:cNvPr>
          <p:cNvSpPr/>
          <p:nvPr/>
        </p:nvSpPr>
        <p:spPr>
          <a:xfrm>
            <a:off x="400414" y="4752198"/>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C</a:t>
            </a:r>
            <a:endParaRPr lang="en-GB" b="1" dirty="0"/>
          </a:p>
        </p:txBody>
      </p:sp>
      <p:sp>
        <p:nvSpPr>
          <p:cNvPr id="65" name="Letter 2">
            <a:extLst>
              <a:ext uri="{FF2B5EF4-FFF2-40B4-BE49-F238E27FC236}">
                <a16:creationId xmlns:a16="http://schemas.microsoft.com/office/drawing/2014/main" id="{7EC7C3C0-914F-4F12-867B-6D7369393A66}"/>
              </a:ext>
            </a:extLst>
          </p:cNvPr>
          <p:cNvSpPr/>
          <p:nvPr/>
        </p:nvSpPr>
        <p:spPr>
          <a:xfrm>
            <a:off x="419100" y="3651718"/>
            <a:ext cx="1887801"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N</a:t>
            </a:r>
            <a:endParaRPr lang="en-GB" b="1" dirty="0"/>
          </a:p>
        </p:txBody>
      </p:sp>
      <p:sp>
        <p:nvSpPr>
          <p:cNvPr id="70" name="Letter 1">
            <a:extLst>
              <a:ext uri="{FF2B5EF4-FFF2-40B4-BE49-F238E27FC236}">
                <a16:creationId xmlns:a16="http://schemas.microsoft.com/office/drawing/2014/main" id="{1DE14A36-E5EB-49AB-9C81-003BBDCCB0DF}"/>
              </a:ext>
            </a:extLst>
          </p:cNvPr>
          <p:cNvSpPr/>
          <p:nvPr/>
        </p:nvSpPr>
        <p:spPr>
          <a:xfrm>
            <a:off x="427609" y="2542274"/>
            <a:ext cx="1893149" cy="1123054"/>
          </a:xfrm>
          <a:prstGeom prst="hexagon">
            <a:avLst/>
          </a:prstGeom>
          <a:solidFill>
            <a:srgbClr val="0079C2"/>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6000" b="1" dirty="0"/>
              <a:t>F</a:t>
            </a:r>
            <a:endParaRPr lang="en-GB" b="1" dirty="0"/>
          </a:p>
        </p:txBody>
      </p:sp>
      <p:sp>
        <p:nvSpPr>
          <p:cNvPr id="3" name="Title 2"/>
          <p:cNvSpPr>
            <a:spLocks noGrp="1"/>
          </p:cNvSpPr>
          <p:nvPr>
            <p:ph type="title"/>
          </p:nvPr>
        </p:nvSpPr>
        <p:spPr/>
        <p:txBody>
          <a:bodyPr/>
          <a:lstStyle/>
          <a:p>
            <a:r>
              <a:rPr lang="en-GB" dirty="0">
                <a:latin typeface="+mn-lt"/>
              </a:rPr>
              <a:t>Brick Busters</a:t>
            </a:r>
          </a:p>
        </p:txBody>
      </p:sp>
      <p:pic>
        <p:nvPicPr>
          <p:cNvPr id="73" name="Whole Clas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0751" y="612000"/>
            <a:ext cx="1238498" cy="864000"/>
          </a:xfrm>
          <a:prstGeom prst="rect">
            <a:avLst/>
          </a:prstGeom>
        </p:spPr>
      </p:pic>
    </p:spTree>
    <p:extLst>
      <p:ext uri="{BB962C8B-B14F-4D97-AF65-F5344CB8AC3E}">
        <p14:creationId xmlns:p14="http://schemas.microsoft.com/office/powerpoint/2010/main" val="166354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8"/>
                    </p:tgtEl>
                  </p:cond>
                </p:stCondLst>
                <p:endSync evt="end" delay="0">
                  <p:rtn val="all"/>
                </p:endSync>
                <p:childTnLst>
                  <p:par>
                    <p:cTn id="3" fill="hold">
                      <p:stCondLst>
                        <p:cond delay="0"/>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1000"/>
                                        <p:tgtEl>
                                          <p:spTgt spid="88"/>
                                        </p:tgtEl>
                                      </p:cBhvr>
                                    </p:animEffect>
                                    <p:anim calcmode="lin" valueType="num">
                                      <p:cBhvr>
                                        <p:cTn id="7" dur="1000"/>
                                        <p:tgtEl>
                                          <p:spTgt spid="8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1000"/>
                                        <p:tgtEl>
                                          <p:spTgt spid="88"/>
                                        </p:tgtEl>
                                        <p:attrNameLst>
                                          <p:attrName>ppt_h</p:attrName>
                                        </p:attrNameLst>
                                      </p:cBhvr>
                                      <p:tavLst>
                                        <p:tav tm="0">
                                          <p:val>
                                            <p:strVal val="ppt_h"/>
                                          </p:val>
                                        </p:tav>
                                        <p:tav tm="100000">
                                          <p:val>
                                            <p:strVal val="ppt_h"/>
                                          </p:val>
                                        </p:tav>
                                      </p:tavLst>
                                    </p:anim>
                                    <p:set>
                                      <p:cBhvr>
                                        <p:cTn id="9" dur="1" fill="hold">
                                          <p:stCondLst>
                                            <p:cond delay="999"/>
                                          </p:stCondLst>
                                        </p:cTn>
                                        <p:tgtEl>
                                          <p:spTgt spid="88"/>
                                        </p:tgtEl>
                                        <p:attrNameLst>
                                          <p:attrName>style.visibility</p:attrName>
                                        </p:attrNameLst>
                                      </p:cBhvr>
                                      <p:to>
                                        <p:strVal val="hidden"/>
                                      </p:to>
                                    </p:set>
                                  </p:childTnLst>
                                </p:cTn>
                              </p:par>
                            </p:childTnLst>
                          </p:cTn>
                        </p:par>
                      </p:childTnLst>
                    </p:cTn>
                  </p:par>
                </p:childTnLst>
              </p:cTn>
              <p:nextCondLst>
                <p:cond evt="onClick" delay="0">
                  <p:tgtEl>
                    <p:spTgt spid="88"/>
                  </p:tgtEl>
                </p:cond>
              </p:nextCondLst>
            </p:seq>
            <p:seq concurrent="1" nextAc="seek">
              <p:cTn id="10" restart="whenNotActive" fill="hold" evtFilter="cancelBubble" nodeType="interactiveSeq">
                <p:stCondLst>
                  <p:cond evt="onClick" delay="0">
                    <p:tgtEl>
                      <p:spTgt spid="87"/>
                    </p:tgtEl>
                  </p:cond>
                </p:stCondLst>
                <p:endSync evt="end" delay="0">
                  <p:rtn val="all"/>
                </p:endSync>
                <p:childTnLst>
                  <p:par>
                    <p:cTn id="11" fill="hold">
                      <p:stCondLst>
                        <p:cond delay="0"/>
                      </p:stCondLst>
                      <p:childTnLst>
                        <p:par>
                          <p:cTn id="12" fill="hold">
                            <p:stCondLst>
                              <p:cond delay="0"/>
                            </p:stCondLst>
                            <p:childTnLst>
                              <p:par>
                                <p:cTn id="13" presetID="45" presetClass="exit" presetSubtype="0" fill="hold" grpId="0" nodeType="clickEffect">
                                  <p:stCondLst>
                                    <p:cond delay="0"/>
                                  </p:stCondLst>
                                  <p:childTnLst>
                                    <p:animEffect transition="out" filter="fade">
                                      <p:cBhvr>
                                        <p:cTn id="14" dur="1000"/>
                                        <p:tgtEl>
                                          <p:spTgt spid="87"/>
                                        </p:tgtEl>
                                      </p:cBhvr>
                                    </p:animEffect>
                                    <p:anim calcmode="lin" valueType="num">
                                      <p:cBhvr>
                                        <p:cTn id="15" dur="1000"/>
                                        <p:tgtEl>
                                          <p:spTgt spid="8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 dur="1000"/>
                                        <p:tgtEl>
                                          <p:spTgt spid="87"/>
                                        </p:tgtEl>
                                        <p:attrNameLst>
                                          <p:attrName>ppt_h</p:attrName>
                                        </p:attrNameLst>
                                      </p:cBhvr>
                                      <p:tavLst>
                                        <p:tav tm="0">
                                          <p:val>
                                            <p:strVal val="ppt_h"/>
                                          </p:val>
                                        </p:tav>
                                        <p:tav tm="100000">
                                          <p:val>
                                            <p:strVal val="ppt_h"/>
                                          </p:val>
                                        </p:tav>
                                      </p:tavLst>
                                    </p:anim>
                                    <p:set>
                                      <p:cBhvr>
                                        <p:cTn id="17" dur="1" fill="hold">
                                          <p:stCondLst>
                                            <p:cond delay="999"/>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87"/>
                  </p:tgtEl>
                </p:cond>
              </p:nextCondLst>
            </p:seq>
            <p:seq concurrent="1" nextAc="seek">
              <p:cTn id="18" restart="whenNotActive" fill="hold" evtFilter="cancelBubble" nodeType="interactiveSeq">
                <p:stCondLst>
                  <p:cond evt="onClick" delay="0">
                    <p:tgtEl>
                      <p:spTgt spid="86"/>
                    </p:tgtEl>
                  </p:cond>
                </p:stCondLst>
                <p:endSync evt="end" delay="0">
                  <p:rtn val="all"/>
                </p:endSync>
                <p:childTnLst>
                  <p:par>
                    <p:cTn id="19" fill="hold">
                      <p:stCondLst>
                        <p:cond delay="0"/>
                      </p:stCondLst>
                      <p:childTnLst>
                        <p:par>
                          <p:cTn id="20" fill="hold">
                            <p:stCondLst>
                              <p:cond delay="0"/>
                            </p:stCondLst>
                            <p:childTnLst>
                              <p:par>
                                <p:cTn id="21" presetID="45" presetClass="exit" presetSubtype="0" fill="hold" grpId="0" nodeType="clickEffect">
                                  <p:stCondLst>
                                    <p:cond delay="0"/>
                                  </p:stCondLst>
                                  <p:childTnLst>
                                    <p:animEffect transition="out" filter="fade">
                                      <p:cBhvr>
                                        <p:cTn id="22" dur="1000"/>
                                        <p:tgtEl>
                                          <p:spTgt spid="86"/>
                                        </p:tgtEl>
                                      </p:cBhvr>
                                    </p:animEffect>
                                    <p:anim calcmode="lin" valueType="num">
                                      <p:cBhvr>
                                        <p:cTn id="23" dur="1000"/>
                                        <p:tgtEl>
                                          <p:spTgt spid="8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4" dur="1000"/>
                                        <p:tgtEl>
                                          <p:spTgt spid="86"/>
                                        </p:tgtEl>
                                        <p:attrNameLst>
                                          <p:attrName>ppt_h</p:attrName>
                                        </p:attrNameLst>
                                      </p:cBhvr>
                                      <p:tavLst>
                                        <p:tav tm="0">
                                          <p:val>
                                            <p:strVal val="ppt_h"/>
                                          </p:val>
                                        </p:tav>
                                        <p:tav tm="100000">
                                          <p:val>
                                            <p:strVal val="ppt_h"/>
                                          </p:val>
                                        </p:tav>
                                      </p:tavLst>
                                    </p:anim>
                                    <p:set>
                                      <p:cBhvr>
                                        <p:cTn id="25" dur="1" fill="hold">
                                          <p:stCondLst>
                                            <p:cond delay="999"/>
                                          </p:stCondLst>
                                        </p:cTn>
                                        <p:tgtEl>
                                          <p:spTgt spid="86"/>
                                        </p:tgtEl>
                                        <p:attrNameLst>
                                          <p:attrName>style.visibility</p:attrName>
                                        </p:attrNameLst>
                                      </p:cBhvr>
                                      <p:to>
                                        <p:strVal val="hidden"/>
                                      </p:to>
                                    </p:set>
                                  </p:childTnLst>
                                </p:cTn>
                              </p:par>
                            </p:childTnLst>
                          </p:cTn>
                        </p:par>
                      </p:childTnLst>
                    </p:cTn>
                  </p:par>
                </p:childTnLst>
              </p:cTn>
              <p:nextCondLst>
                <p:cond evt="onClick" delay="0">
                  <p:tgtEl>
                    <p:spTgt spid="86"/>
                  </p:tgtEl>
                </p:cond>
              </p:nextCondLst>
            </p:seq>
            <p:seq concurrent="1" nextAc="seek">
              <p:cTn id="26" restart="whenNotActive" fill="hold" evtFilter="cancelBubble" nodeType="interactiveSeq">
                <p:stCondLst>
                  <p:cond evt="onClick" delay="0">
                    <p:tgtEl>
                      <p:spTgt spid="90"/>
                    </p:tgtEl>
                  </p:cond>
                </p:stCondLst>
                <p:endSync evt="end" delay="0">
                  <p:rtn val="all"/>
                </p:endSync>
                <p:childTnLst>
                  <p:par>
                    <p:cTn id="27" fill="hold">
                      <p:stCondLst>
                        <p:cond delay="0"/>
                      </p:stCondLst>
                      <p:childTnLst>
                        <p:par>
                          <p:cTn id="28" fill="hold">
                            <p:stCondLst>
                              <p:cond delay="0"/>
                            </p:stCondLst>
                            <p:childTnLst>
                              <p:par>
                                <p:cTn id="29" presetID="45" presetClass="exit" presetSubtype="0" fill="hold" grpId="0" nodeType="clickEffect">
                                  <p:stCondLst>
                                    <p:cond delay="0"/>
                                  </p:stCondLst>
                                  <p:childTnLst>
                                    <p:animEffect transition="out" filter="fade">
                                      <p:cBhvr>
                                        <p:cTn id="30" dur="1000"/>
                                        <p:tgtEl>
                                          <p:spTgt spid="90"/>
                                        </p:tgtEl>
                                      </p:cBhvr>
                                    </p:animEffect>
                                    <p:anim calcmode="lin" valueType="num">
                                      <p:cBhvr>
                                        <p:cTn id="31" dur="1000"/>
                                        <p:tgtEl>
                                          <p:spTgt spid="9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2" dur="1000"/>
                                        <p:tgtEl>
                                          <p:spTgt spid="90"/>
                                        </p:tgtEl>
                                        <p:attrNameLst>
                                          <p:attrName>ppt_h</p:attrName>
                                        </p:attrNameLst>
                                      </p:cBhvr>
                                      <p:tavLst>
                                        <p:tav tm="0">
                                          <p:val>
                                            <p:strVal val="ppt_h"/>
                                          </p:val>
                                        </p:tav>
                                        <p:tav tm="100000">
                                          <p:val>
                                            <p:strVal val="ppt_h"/>
                                          </p:val>
                                        </p:tav>
                                      </p:tavLst>
                                    </p:anim>
                                    <p:set>
                                      <p:cBhvr>
                                        <p:cTn id="33" dur="1" fill="hold">
                                          <p:stCondLst>
                                            <p:cond delay="999"/>
                                          </p:stCondLst>
                                        </p:cTn>
                                        <p:tgtEl>
                                          <p:spTgt spid="90"/>
                                        </p:tgtEl>
                                        <p:attrNameLst>
                                          <p:attrName>style.visibility</p:attrName>
                                        </p:attrNameLst>
                                      </p:cBhvr>
                                      <p:to>
                                        <p:strVal val="hidden"/>
                                      </p:to>
                                    </p:set>
                                  </p:childTnLst>
                                </p:cTn>
                              </p:par>
                            </p:childTnLst>
                          </p:cTn>
                        </p:par>
                      </p:childTnLst>
                    </p:cTn>
                  </p:par>
                </p:childTnLst>
              </p:cTn>
              <p:nextCondLst>
                <p:cond evt="onClick" delay="0">
                  <p:tgtEl>
                    <p:spTgt spid="90"/>
                  </p:tgtEl>
                </p:cond>
              </p:nextCondLst>
            </p:seq>
            <p:seq concurrent="1" nextAc="seek">
              <p:cTn id="34" restart="whenNotActive" fill="hold" evtFilter="cancelBubble" nodeType="interactiveSeq">
                <p:stCondLst>
                  <p:cond evt="onClick" delay="0">
                    <p:tgtEl>
                      <p:spTgt spid="89"/>
                    </p:tgtEl>
                  </p:cond>
                </p:stCondLst>
                <p:endSync evt="end" delay="0">
                  <p:rtn val="all"/>
                </p:endSync>
                <p:childTnLst>
                  <p:par>
                    <p:cTn id="35" fill="hold">
                      <p:stCondLst>
                        <p:cond delay="0"/>
                      </p:stCondLst>
                      <p:childTnLst>
                        <p:par>
                          <p:cTn id="36" fill="hold">
                            <p:stCondLst>
                              <p:cond delay="0"/>
                            </p:stCondLst>
                            <p:childTnLst>
                              <p:par>
                                <p:cTn id="37" presetID="45" presetClass="exit" presetSubtype="0" fill="hold" grpId="0" nodeType="clickEffect">
                                  <p:stCondLst>
                                    <p:cond delay="0"/>
                                  </p:stCondLst>
                                  <p:childTnLst>
                                    <p:animEffect transition="out" filter="fade">
                                      <p:cBhvr>
                                        <p:cTn id="38" dur="1000"/>
                                        <p:tgtEl>
                                          <p:spTgt spid="89"/>
                                        </p:tgtEl>
                                      </p:cBhvr>
                                    </p:animEffect>
                                    <p:anim calcmode="lin" valueType="num">
                                      <p:cBhvr>
                                        <p:cTn id="39" dur="1000"/>
                                        <p:tgtEl>
                                          <p:spTgt spid="8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0" dur="1000"/>
                                        <p:tgtEl>
                                          <p:spTgt spid="89"/>
                                        </p:tgtEl>
                                        <p:attrNameLst>
                                          <p:attrName>ppt_h</p:attrName>
                                        </p:attrNameLst>
                                      </p:cBhvr>
                                      <p:tavLst>
                                        <p:tav tm="0">
                                          <p:val>
                                            <p:strVal val="ppt_h"/>
                                          </p:val>
                                        </p:tav>
                                        <p:tav tm="100000">
                                          <p:val>
                                            <p:strVal val="ppt_h"/>
                                          </p:val>
                                        </p:tav>
                                      </p:tavLst>
                                    </p:anim>
                                    <p:set>
                                      <p:cBhvr>
                                        <p:cTn id="41" dur="1" fill="hold">
                                          <p:stCondLst>
                                            <p:cond delay="999"/>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9"/>
                  </p:tgtEl>
                </p:cond>
              </p:nextCondLst>
            </p:seq>
            <p:seq concurrent="1" nextAc="seek">
              <p:cTn id="42" restart="whenNotActive" fill="hold" evtFilter="cancelBubble" nodeType="interactiveSeq">
                <p:stCondLst>
                  <p:cond evt="onClick" delay="0">
                    <p:tgtEl>
                      <p:spTgt spid="91"/>
                    </p:tgtEl>
                  </p:cond>
                </p:stCondLst>
                <p:endSync evt="end" delay="0">
                  <p:rtn val="all"/>
                </p:endSync>
                <p:childTnLst>
                  <p:par>
                    <p:cTn id="43" fill="hold">
                      <p:stCondLst>
                        <p:cond delay="0"/>
                      </p:stCondLst>
                      <p:childTnLst>
                        <p:par>
                          <p:cTn id="44" fill="hold">
                            <p:stCondLst>
                              <p:cond delay="0"/>
                            </p:stCondLst>
                            <p:childTnLst>
                              <p:par>
                                <p:cTn id="45" presetID="45" presetClass="exit" presetSubtype="0" fill="hold" grpId="0" nodeType="clickEffect">
                                  <p:stCondLst>
                                    <p:cond delay="0"/>
                                  </p:stCondLst>
                                  <p:childTnLst>
                                    <p:animEffect transition="out" filter="fade">
                                      <p:cBhvr>
                                        <p:cTn id="46" dur="1000"/>
                                        <p:tgtEl>
                                          <p:spTgt spid="91"/>
                                        </p:tgtEl>
                                      </p:cBhvr>
                                    </p:animEffect>
                                    <p:anim calcmode="lin" valueType="num">
                                      <p:cBhvr>
                                        <p:cTn id="47" dur="1000"/>
                                        <p:tgtEl>
                                          <p:spTgt spid="9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8" dur="1000"/>
                                        <p:tgtEl>
                                          <p:spTgt spid="91"/>
                                        </p:tgtEl>
                                        <p:attrNameLst>
                                          <p:attrName>ppt_h</p:attrName>
                                        </p:attrNameLst>
                                      </p:cBhvr>
                                      <p:tavLst>
                                        <p:tav tm="0">
                                          <p:val>
                                            <p:strVal val="ppt_h"/>
                                          </p:val>
                                        </p:tav>
                                        <p:tav tm="100000">
                                          <p:val>
                                            <p:strVal val="ppt_h"/>
                                          </p:val>
                                        </p:tav>
                                      </p:tavLst>
                                    </p:anim>
                                    <p:set>
                                      <p:cBhvr>
                                        <p:cTn id="49" dur="1" fill="hold">
                                          <p:stCondLst>
                                            <p:cond delay="999"/>
                                          </p:stCondLst>
                                        </p:cTn>
                                        <p:tgtEl>
                                          <p:spTgt spid="91"/>
                                        </p:tgtEl>
                                        <p:attrNameLst>
                                          <p:attrName>style.visibility</p:attrName>
                                        </p:attrNameLst>
                                      </p:cBhvr>
                                      <p:to>
                                        <p:strVal val="hidden"/>
                                      </p:to>
                                    </p:set>
                                  </p:childTnLst>
                                </p:cTn>
                              </p:par>
                            </p:childTnLst>
                          </p:cTn>
                        </p:par>
                      </p:childTnLst>
                    </p:cTn>
                  </p:par>
                </p:childTnLst>
              </p:cTn>
              <p:nextCondLst>
                <p:cond evt="onClick" delay="0">
                  <p:tgtEl>
                    <p:spTgt spid="91"/>
                  </p:tgtEl>
                </p:cond>
              </p:nextCondLst>
            </p:seq>
            <p:seq concurrent="1" nextAc="seek">
              <p:cTn id="50" restart="whenNotActive" fill="hold" evtFilter="cancelBubble" nodeType="interactiveSeq">
                <p:stCondLst>
                  <p:cond evt="onClick" delay="0">
                    <p:tgtEl>
                      <p:spTgt spid="93"/>
                    </p:tgtEl>
                  </p:cond>
                </p:stCondLst>
                <p:endSync evt="end" delay="0">
                  <p:rtn val="all"/>
                </p:endSync>
                <p:childTnLst>
                  <p:par>
                    <p:cTn id="51" fill="hold">
                      <p:stCondLst>
                        <p:cond delay="0"/>
                      </p:stCondLst>
                      <p:childTnLst>
                        <p:par>
                          <p:cTn id="52" fill="hold">
                            <p:stCondLst>
                              <p:cond delay="0"/>
                            </p:stCondLst>
                            <p:childTnLst>
                              <p:par>
                                <p:cTn id="53" presetID="45" presetClass="exit" presetSubtype="0" fill="hold" grpId="0" nodeType="clickEffect">
                                  <p:stCondLst>
                                    <p:cond delay="0"/>
                                  </p:stCondLst>
                                  <p:childTnLst>
                                    <p:animEffect transition="out" filter="fade">
                                      <p:cBhvr>
                                        <p:cTn id="54" dur="1000"/>
                                        <p:tgtEl>
                                          <p:spTgt spid="93"/>
                                        </p:tgtEl>
                                      </p:cBhvr>
                                    </p:animEffect>
                                    <p:anim calcmode="lin" valueType="num">
                                      <p:cBhvr>
                                        <p:cTn id="55" dur="1000"/>
                                        <p:tgtEl>
                                          <p:spTgt spid="9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6" dur="1000"/>
                                        <p:tgtEl>
                                          <p:spTgt spid="93"/>
                                        </p:tgtEl>
                                        <p:attrNameLst>
                                          <p:attrName>ppt_h</p:attrName>
                                        </p:attrNameLst>
                                      </p:cBhvr>
                                      <p:tavLst>
                                        <p:tav tm="0">
                                          <p:val>
                                            <p:strVal val="ppt_h"/>
                                          </p:val>
                                        </p:tav>
                                        <p:tav tm="100000">
                                          <p:val>
                                            <p:strVal val="ppt_h"/>
                                          </p:val>
                                        </p:tav>
                                      </p:tavLst>
                                    </p:anim>
                                    <p:set>
                                      <p:cBhvr>
                                        <p:cTn id="57" dur="1" fill="hold">
                                          <p:stCondLst>
                                            <p:cond delay="999"/>
                                          </p:stCondLst>
                                        </p:cTn>
                                        <p:tgtEl>
                                          <p:spTgt spid="93"/>
                                        </p:tgtEl>
                                        <p:attrNameLst>
                                          <p:attrName>style.visibility</p:attrName>
                                        </p:attrNameLst>
                                      </p:cBhvr>
                                      <p:to>
                                        <p:strVal val="hidden"/>
                                      </p:to>
                                    </p:set>
                                  </p:childTnLst>
                                </p:cTn>
                              </p:par>
                            </p:childTnLst>
                          </p:cTn>
                        </p:par>
                      </p:childTnLst>
                    </p:cTn>
                  </p:par>
                </p:childTnLst>
              </p:cTn>
              <p:nextCondLst>
                <p:cond evt="onClick" delay="0">
                  <p:tgtEl>
                    <p:spTgt spid="93"/>
                  </p:tgtEl>
                </p:cond>
              </p:nextCondLst>
            </p:seq>
            <p:seq concurrent="1" nextAc="seek">
              <p:cTn id="58" restart="whenNotActive" fill="hold" evtFilter="cancelBubble" nodeType="interactiveSeq">
                <p:stCondLst>
                  <p:cond evt="onClick" delay="0">
                    <p:tgtEl>
                      <p:spTgt spid="96"/>
                    </p:tgtEl>
                  </p:cond>
                </p:stCondLst>
                <p:endSync evt="end" delay="0">
                  <p:rtn val="all"/>
                </p:endSync>
                <p:childTnLst>
                  <p:par>
                    <p:cTn id="59" fill="hold">
                      <p:stCondLst>
                        <p:cond delay="0"/>
                      </p:stCondLst>
                      <p:childTnLst>
                        <p:par>
                          <p:cTn id="60" fill="hold">
                            <p:stCondLst>
                              <p:cond delay="0"/>
                            </p:stCondLst>
                            <p:childTnLst>
                              <p:par>
                                <p:cTn id="61" presetID="45" presetClass="exit" presetSubtype="0" fill="hold" grpId="0" nodeType="clickEffect">
                                  <p:stCondLst>
                                    <p:cond delay="0"/>
                                  </p:stCondLst>
                                  <p:childTnLst>
                                    <p:animEffect transition="out" filter="fade">
                                      <p:cBhvr>
                                        <p:cTn id="62" dur="1000"/>
                                        <p:tgtEl>
                                          <p:spTgt spid="96"/>
                                        </p:tgtEl>
                                      </p:cBhvr>
                                    </p:animEffect>
                                    <p:anim calcmode="lin" valueType="num">
                                      <p:cBhvr>
                                        <p:cTn id="63" dur="1000"/>
                                        <p:tgtEl>
                                          <p:spTgt spid="9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4" dur="1000"/>
                                        <p:tgtEl>
                                          <p:spTgt spid="96"/>
                                        </p:tgtEl>
                                        <p:attrNameLst>
                                          <p:attrName>ppt_h</p:attrName>
                                        </p:attrNameLst>
                                      </p:cBhvr>
                                      <p:tavLst>
                                        <p:tav tm="0">
                                          <p:val>
                                            <p:strVal val="ppt_h"/>
                                          </p:val>
                                        </p:tav>
                                        <p:tav tm="100000">
                                          <p:val>
                                            <p:strVal val="ppt_h"/>
                                          </p:val>
                                        </p:tav>
                                      </p:tavLst>
                                    </p:anim>
                                    <p:set>
                                      <p:cBhvr>
                                        <p:cTn id="65" dur="1" fill="hold">
                                          <p:stCondLst>
                                            <p:cond delay="999"/>
                                          </p:stCondLst>
                                        </p:cTn>
                                        <p:tgtEl>
                                          <p:spTgt spid="96"/>
                                        </p:tgtEl>
                                        <p:attrNameLst>
                                          <p:attrName>style.visibility</p:attrName>
                                        </p:attrNameLst>
                                      </p:cBhvr>
                                      <p:to>
                                        <p:strVal val="hidden"/>
                                      </p:to>
                                    </p:set>
                                  </p:childTnLst>
                                </p:cTn>
                              </p:par>
                            </p:childTnLst>
                          </p:cTn>
                        </p:par>
                      </p:childTnLst>
                    </p:cTn>
                  </p:par>
                </p:childTnLst>
              </p:cTn>
              <p:nextCondLst>
                <p:cond evt="onClick" delay="0">
                  <p:tgtEl>
                    <p:spTgt spid="96"/>
                  </p:tgtEl>
                </p:cond>
              </p:nextCondLst>
            </p:seq>
            <p:seq concurrent="1" nextAc="seek">
              <p:cTn id="66" restart="whenNotActive" fill="hold" evtFilter="cancelBubble" nodeType="interactiveSeq">
                <p:stCondLst>
                  <p:cond evt="onClick" delay="0">
                    <p:tgtEl>
                      <p:spTgt spid="92"/>
                    </p:tgtEl>
                  </p:cond>
                </p:stCondLst>
                <p:endSync evt="end" delay="0">
                  <p:rtn val="all"/>
                </p:endSync>
                <p:childTnLst>
                  <p:par>
                    <p:cTn id="67" fill="hold">
                      <p:stCondLst>
                        <p:cond delay="0"/>
                      </p:stCondLst>
                      <p:childTnLst>
                        <p:par>
                          <p:cTn id="68" fill="hold">
                            <p:stCondLst>
                              <p:cond delay="0"/>
                            </p:stCondLst>
                            <p:childTnLst>
                              <p:par>
                                <p:cTn id="69" presetID="45" presetClass="exit" presetSubtype="0" fill="hold" grpId="0" nodeType="clickEffect">
                                  <p:stCondLst>
                                    <p:cond delay="0"/>
                                  </p:stCondLst>
                                  <p:childTnLst>
                                    <p:animEffect transition="out" filter="fade">
                                      <p:cBhvr>
                                        <p:cTn id="70" dur="1000"/>
                                        <p:tgtEl>
                                          <p:spTgt spid="92"/>
                                        </p:tgtEl>
                                      </p:cBhvr>
                                    </p:animEffect>
                                    <p:anim calcmode="lin" valueType="num">
                                      <p:cBhvr>
                                        <p:cTn id="71" dur="1000"/>
                                        <p:tgtEl>
                                          <p:spTgt spid="9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2" dur="1000"/>
                                        <p:tgtEl>
                                          <p:spTgt spid="92"/>
                                        </p:tgtEl>
                                        <p:attrNameLst>
                                          <p:attrName>ppt_h</p:attrName>
                                        </p:attrNameLst>
                                      </p:cBhvr>
                                      <p:tavLst>
                                        <p:tav tm="0">
                                          <p:val>
                                            <p:strVal val="ppt_h"/>
                                          </p:val>
                                        </p:tav>
                                        <p:tav tm="100000">
                                          <p:val>
                                            <p:strVal val="ppt_h"/>
                                          </p:val>
                                        </p:tav>
                                      </p:tavLst>
                                    </p:anim>
                                    <p:set>
                                      <p:cBhvr>
                                        <p:cTn id="73" dur="1" fill="hold">
                                          <p:stCondLst>
                                            <p:cond delay="999"/>
                                          </p:stCondLst>
                                        </p:cTn>
                                        <p:tgtEl>
                                          <p:spTgt spid="92"/>
                                        </p:tgtEl>
                                        <p:attrNameLst>
                                          <p:attrName>style.visibility</p:attrName>
                                        </p:attrNameLst>
                                      </p:cBhvr>
                                      <p:to>
                                        <p:strVal val="hidden"/>
                                      </p:to>
                                    </p:set>
                                  </p:childTnLst>
                                </p:cTn>
                              </p:par>
                            </p:childTnLst>
                          </p:cTn>
                        </p:par>
                      </p:childTnLst>
                    </p:cTn>
                  </p:par>
                </p:childTnLst>
              </p:cTn>
              <p:nextCondLst>
                <p:cond evt="onClick" delay="0">
                  <p:tgtEl>
                    <p:spTgt spid="92"/>
                  </p:tgtEl>
                </p:cond>
              </p:nextCondLst>
            </p:seq>
            <p:seq concurrent="1" nextAc="seek">
              <p:cTn id="74" restart="whenNotActive" fill="hold" evtFilter="cancelBubble" nodeType="interactiveSeq">
                <p:stCondLst>
                  <p:cond evt="onClick" delay="0">
                    <p:tgtEl>
                      <p:spTgt spid="94"/>
                    </p:tgtEl>
                  </p:cond>
                </p:stCondLst>
                <p:endSync evt="end" delay="0">
                  <p:rtn val="all"/>
                </p:endSync>
                <p:childTnLst>
                  <p:par>
                    <p:cTn id="75" fill="hold">
                      <p:stCondLst>
                        <p:cond delay="0"/>
                      </p:stCondLst>
                      <p:childTnLst>
                        <p:par>
                          <p:cTn id="76" fill="hold">
                            <p:stCondLst>
                              <p:cond delay="0"/>
                            </p:stCondLst>
                            <p:childTnLst>
                              <p:par>
                                <p:cTn id="77" presetID="45" presetClass="exit" presetSubtype="0" fill="hold" grpId="0" nodeType="clickEffect">
                                  <p:stCondLst>
                                    <p:cond delay="0"/>
                                  </p:stCondLst>
                                  <p:childTnLst>
                                    <p:animEffect transition="out" filter="fade">
                                      <p:cBhvr>
                                        <p:cTn id="78" dur="1000"/>
                                        <p:tgtEl>
                                          <p:spTgt spid="94"/>
                                        </p:tgtEl>
                                      </p:cBhvr>
                                    </p:animEffect>
                                    <p:anim calcmode="lin" valueType="num">
                                      <p:cBhvr>
                                        <p:cTn id="79" dur="1000"/>
                                        <p:tgtEl>
                                          <p:spTgt spid="9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0" dur="1000"/>
                                        <p:tgtEl>
                                          <p:spTgt spid="94"/>
                                        </p:tgtEl>
                                        <p:attrNameLst>
                                          <p:attrName>ppt_h</p:attrName>
                                        </p:attrNameLst>
                                      </p:cBhvr>
                                      <p:tavLst>
                                        <p:tav tm="0">
                                          <p:val>
                                            <p:strVal val="ppt_h"/>
                                          </p:val>
                                        </p:tav>
                                        <p:tav tm="100000">
                                          <p:val>
                                            <p:strVal val="ppt_h"/>
                                          </p:val>
                                        </p:tav>
                                      </p:tavLst>
                                    </p:anim>
                                    <p:set>
                                      <p:cBhvr>
                                        <p:cTn id="81" dur="1" fill="hold">
                                          <p:stCondLst>
                                            <p:cond delay="999"/>
                                          </p:stCondLst>
                                        </p:cTn>
                                        <p:tgtEl>
                                          <p:spTgt spid="94"/>
                                        </p:tgtEl>
                                        <p:attrNameLst>
                                          <p:attrName>style.visibility</p:attrName>
                                        </p:attrNameLst>
                                      </p:cBhvr>
                                      <p:to>
                                        <p:strVal val="hidden"/>
                                      </p:to>
                                    </p:set>
                                  </p:childTnLst>
                                </p:cTn>
                              </p:par>
                            </p:childTnLst>
                          </p:cTn>
                        </p:par>
                      </p:childTnLst>
                    </p:cTn>
                  </p:par>
                </p:childTnLst>
              </p:cTn>
              <p:nextCondLst>
                <p:cond evt="onClick" delay="0">
                  <p:tgtEl>
                    <p:spTgt spid="94"/>
                  </p:tgtEl>
                </p:cond>
              </p:nextCondLst>
            </p:seq>
            <p:seq concurrent="1" nextAc="seek">
              <p:cTn id="82" restart="whenNotActive" fill="hold" evtFilter="cancelBubble" nodeType="interactiveSeq">
                <p:stCondLst>
                  <p:cond evt="onClick" delay="0">
                    <p:tgtEl>
                      <p:spTgt spid="95"/>
                    </p:tgtEl>
                  </p:cond>
                </p:stCondLst>
                <p:endSync evt="end" delay="0">
                  <p:rtn val="all"/>
                </p:endSync>
                <p:childTnLst>
                  <p:par>
                    <p:cTn id="83" fill="hold">
                      <p:stCondLst>
                        <p:cond delay="0"/>
                      </p:stCondLst>
                      <p:childTnLst>
                        <p:par>
                          <p:cTn id="84" fill="hold">
                            <p:stCondLst>
                              <p:cond delay="0"/>
                            </p:stCondLst>
                            <p:childTnLst>
                              <p:par>
                                <p:cTn id="85" presetID="45" presetClass="exit" presetSubtype="0" fill="hold" grpId="0" nodeType="clickEffect">
                                  <p:stCondLst>
                                    <p:cond delay="0"/>
                                  </p:stCondLst>
                                  <p:childTnLst>
                                    <p:animEffect transition="out" filter="fade">
                                      <p:cBhvr>
                                        <p:cTn id="86" dur="1000"/>
                                        <p:tgtEl>
                                          <p:spTgt spid="95"/>
                                        </p:tgtEl>
                                      </p:cBhvr>
                                    </p:animEffect>
                                    <p:anim calcmode="lin" valueType="num">
                                      <p:cBhvr>
                                        <p:cTn id="87" dur="1000"/>
                                        <p:tgtEl>
                                          <p:spTgt spid="9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8" dur="1000"/>
                                        <p:tgtEl>
                                          <p:spTgt spid="95"/>
                                        </p:tgtEl>
                                        <p:attrNameLst>
                                          <p:attrName>ppt_h</p:attrName>
                                        </p:attrNameLst>
                                      </p:cBhvr>
                                      <p:tavLst>
                                        <p:tav tm="0">
                                          <p:val>
                                            <p:strVal val="ppt_h"/>
                                          </p:val>
                                        </p:tav>
                                        <p:tav tm="100000">
                                          <p:val>
                                            <p:strVal val="ppt_h"/>
                                          </p:val>
                                        </p:tav>
                                      </p:tavLst>
                                    </p:anim>
                                    <p:set>
                                      <p:cBhvr>
                                        <p:cTn id="89" dur="1" fill="hold">
                                          <p:stCondLst>
                                            <p:cond delay="999"/>
                                          </p:stCondLst>
                                        </p:cTn>
                                        <p:tgtEl>
                                          <p:spTgt spid="95"/>
                                        </p:tgtEl>
                                        <p:attrNameLst>
                                          <p:attrName>style.visibility</p:attrName>
                                        </p:attrNameLst>
                                      </p:cBhvr>
                                      <p:to>
                                        <p:strVal val="hidden"/>
                                      </p:to>
                                    </p:set>
                                  </p:childTnLst>
                                </p:cTn>
                              </p:par>
                            </p:childTnLst>
                          </p:cTn>
                        </p:par>
                      </p:childTnLst>
                    </p:cTn>
                  </p:par>
                </p:childTnLst>
              </p:cTn>
              <p:nextCondLst>
                <p:cond evt="onClick" delay="0">
                  <p:tgtEl>
                    <p:spTgt spid="95"/>
                  </p:tgtEl>
                </p:cond>
              </p:nextCondLst>
            </p:seq>
            <p:seq concurrent="1" nextAc="seek">
              <p:cTn id="90" restart="whenNotActive" fill="hold" evtFilter="cancelBubble" nodeType="interactiveSeq">
                <p:stCondLst>
                  <p:cond evt="onClick" delay="0">
                    <p:tgtEl>
                      <p:spTgt spid="97"/>
                    </p:tgtEl>
                  </p:cond>
                </p:stCondLst>
                <p:endSync evt="end" delay="0">
                  <p:rtn val="all"/>
                </p:endSync>
                <p:childTnLst>
                  <p:par>
                    <p:cTn id="91" fill="hold">
                      <p:stCondLst>
                        <p:cond delay="0"/>
                      </p:stCondLst>
                      <p:childTnLst>
                        <p:par>
                          <p:cTn id="92" fill="hold">
                            <p:stCondLst>
                              <p:cond delay="0"/>
                            </p:stCondLst>
                            <p:childTnLst>
                              <p:par>
                                <p:cTn id="93" presetID="45" presetClass="exit" presetSubtype="0" fill="hold" grpId="0" nodeType="clickEffect">
                                  <p:stCondLst>
                                    <p:cond delay="0"/>
                                  </p:stCondLst>
                                  <p:childTnLst>
                                    <p:animEffect transition="out" filter="fade">
                                      <p:cBhvr>
                                        <p:cTn id="94" dur="1000"/>
                                        <p:tgtEl>
                                          <p:spTgt spid="97"/>
                                        </p:tgtEl>
                                      </p:cBhvr>
                                    </p:animEffect>
                                    <p:anim calcmode="lin" valueType="num">
                                      <p:cBhvr>
                                        <p:cTn id="95" dur="1000"/>
                                        <p:tgtEl>
                                          <p:spTgt spid="9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96" dur="1000"/>
                                        <p:tgtEl>
                                          <p:spTgt spid="97"/>
                                        </p:tgtEl>
                                        <p:attrNameLst>
                                          <p:attrName>ppt_h</p:attrName>
                                        </p:attrNameLst>
                                      </p:cBhvr>
                                      <p:tavLst>
                                        <p:tav tm="0">
                                          <p:val>
                                            <p:strVal val="ppt_h"/>
                                          </p:val>
                                        </p:tav>
                                        <p:tav tm="100000">
                                          <p:val>
                                            <p:strVal val="ppt_h"/>
                                          </p:val>
                                        </p:tav>
                                      </p:tavLst>
                                    </p:anim>
                                    <p:set>
                                      <p:cBhvr>
                                        <p:cTn id="97" dur="1" fill="hold">
                                          <p:stCondLst>
                                            <p:cond delay="999"/>
                                          </p:stCondLst>
                                        </p:cTn>
                                        <p:tgtEl>
                                          <p:spTgt spid="97"/>
                                        </p:tgtEl>
                                        <p:attrNameLst>
                                          <p:attrName>style.visibility</p:attrName>
                                        </p:attrNameLst>
                                      </p:cBhvr>
                                      <p:to>
                                        <p:strVal val="hidden"/>
                                      </p:to>
                                    </p:set>
                                  </p:childTnLst>
                                </p:cTn>
                              </p:par>
                            </p:childTnLst>
                          </p:cTn>
                        </p:par>
                      </p:childTnLst>
                    </p:cTn>
                  </p:par>
                </p:childTnLst>
              </p:cTn>
              <p:nextCondLst>
                <p:cond evt="onClick" delay="0">
                  <p:tgtEl>
                    <p:spTgt spid="97"/>
                  </p:tgtEl>
                </p:cond>
              </p:nextCondLst>
            </p:seq>
            <p:seq concurrent="1" nextAc="seek">
              <p:cTn id="98" restart="whenNotActive" fill="hold" evtFilter="cancelBubble" nodeType="interactiveSeq">
                <p:stCondLst>
                  <p:cond evt="onClick" delay="0">
                    <p:tgtEl>
                      <p:spTgt spid="99"/>
                    </p:tgtEl>
                  </p:cond>
                </p:stCondLst>
                <p:endSync evt="end" delay="0">
                  <p:rtn val="all"/>
                </p:endSync>
                <p:childTnLst>
                  <p:par>
                    <p:cTn id="99" fill="hold">
                      <p:stCondLst>
                        <p:cond delay="0"/>
                      </p:stCondLst>
                      <p:childTnLst>
                        <p:par>
                          <p:cTn id="100" fill="hold">
                            <p:stCondLst>
                              <p:cond delay="0"/>
                            </p:stCondLst>
                            <p:childTnLst>
                              <p:par>
                                <p:cTn id="101" presetID="45" presetClass="exit" presetSubtype="0" fill="hold" grpId="0" nodeType="clickEffect">
                                  <p:stCondLst>
                                    <p:cond delay="0"/>
                                  </p:stCondLst>
                                  <p:childTnLst>
                                    <p:animEffect transition="out" filter="fade">
                                      <p:cBhvr>
                                        <p:cTn id="102" dur="1000"/>
                                        <p:tgtEl>
                                          <p:spTgt spid="99"/>
                                        </p:tgtEl>
                                      </p:cBhvr>
                                    </p:animEffect>
                                    <p:anim calcmode="lin" valueType="num">
                                      <p:cBhvr>
                                        <p:cTn id="103" dur="1000"/>
                                        <p:tgtEl>
                                          <p:spTgt spid="9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04" dur="1000"/>
                                        <p:tgtEl>
                                          <p:spTgt spid="99"/>
                                        </p:tgtEl>
                                        <p:attrNameLst>
                                          <p:attrName>ppt_h</p:attrName>
                                        </p:attrNameLst>
                                      </p:cBhvr>
                                      <p:tavLst>
                                        <p:tav tm="0">
                                          <p:val>
                                            <p:strVal val="ppt_h"/>
                                          </p:val>
                                        </p:tav>
                                        <p:tav tm="100000">
                                          <p:val>
                                            <p:strVal val="ppt_h"/>
                                          </p:val>
                                        </p:tav>
                                      </p:tavLst>
                                    </p:anim>
                                    <p:set>
                                      <p:cBhvr>
                                        <p:cTn id="105" dur="1" fill="hold">
                                          <p:stCondLst>
                                            <p:cond delay="999"/>
                                          </p:stCondLst>
                                        </p:cTn>
                                        <p:tgtEl>
                                          <p:spTgt spid="99"/>
                                        </p:tgtEl>
                                        <p:attrNameLst>
                                          <p:attrName>style.visibility</p:attrName>
                                        </p:attrNameLst>
                                      </p:cBhvr>
                                      <p:to>
                                        <p:strVal val="hidden"/>
                                      </p:to>
                                    </p:set>
                                  </p:childTnLst>
                                </p:cTn>
                              </p:par>
                            </p:childTnLst>
                          </p:cTn>
                        </p:par>
                      </p:childTnLst>
                    </p:cTn>
                  </p:par>
                </p:childTnLst>
              </p:cTn>
              <p:nextCondLst>
                <p:cond evt="onClick" delay="0">
                  <p:tgtEl>
                    <p:spTgt spid="99"/>
                  </p:tgtEl>
                </p:cond>
              </p:nextCondLst>
            </p:seq>
            <p:seq concurrent="1" nextAc="seek">
              <p:cTn id="106" restart="whenNotActive" fill="hold" evtFilter="cancelBubble" nodeType="interactiveSeq">
                <p:stCondLst>
                  <p:cond evt="onClick" delay="0">
                    <p:tgtEl>
                      <p:spTgt spid="98"/>
                    </p:tgtEl>
                  </p:cond>
                </p:stCondLst>
                <p:endSync evt="end" delay="0">
                  <p:rtn val="all"/>
                </p:endSync>
                <p:childTnLst>
                  <p:par>
                    <p:cTn id="107" fill="hold">
                      <p:stCondLst>
                        <p:cond delay="0"/>
                      </p:stCondLst>
                      <p:childTnLst>
                        <p:par>
                          <p:cTn id="108" fill="hold">
                            <p:stCondLst>
                              <p:cond delay="0"/>
                            </p:stCondLst>
                            <p:childTnLst>
                              <p:par>
                                <p:cTn id="109" presetID="45" presetClass="exit" presetSubtype="0" fill="hold" grpId="0" nodeType="clickEffect">
                                  <p:stCondLst>
                                    <p:cond delay="0"/>
                                  </p:stCondLst>
                                  <p:childTnLst>
                                    <p:animEffect transition="out" filter="fade">
                                      <p:cBhvr>
                                        <p:cTn id="110" dur="1000"/>
                                        <p:tgtEl>
                                          <p:spTgt spid="98"/>
                                        </p:tgtEl>
                                      </p:cBhvr>
                                    </p:animEffect>
                                    <p:anim calcmode="lin" valueType="num">
                                      <p:cBhvr>
                                        <p:cTn id="111" dur="1000"/>
                                        <p:tgtEl>
                                          <p:spTgt spid="9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2" dur="1000"/>
                                        <p:tgtEl>
                                          <p:spTgt spid="98"/>
                                        </p:tgtEl>
                                        <p:attrNameLst>
                                          <p:attrName>ppt_h</p:attrName>
                                        </p:attrNameLst>
                                      </p:cBhvr>
                                      <p:tavLst>
                                        <p:tav tm="0">
                                          <p:val>
                                            <p:strVal val="ppt_h"/>
                                          </p:val>
                                        </p:tav>
                                        <p:tav tm="100000">
                                          <p:val>
                                            <p:strVal val="ppt_h"/>
                                          </p:val>
                                        </p:tav>
                                      </p:tavLst>
                                    </p:anim>
                                    <p:set>
                                      <p:cBhvr>
                                        <p:cTn id="113" dur="1" fill="hold">
                                          <p:stCondLst>
                                            <p:cond delay="999"/>
                                          </p:stCondLst>
                                        </p:cTn>
                                        <p:tgtEl>
                                          <p:spTgt spid="98"/>
                                        </p:tgtEl>
                                        <p:attrNameLst>
                                          <p:attrName>style.visibility</p:attrName>
                                        </p:attrNameLst>
                                      </p:cBhvr>
                                      <p:to>
                                        <p:strVal val="hidden"/>
                                      </p:to>
                                    </p:set>
                                  </p:childTnLst>
                                </p:cTn>
                              </p:par>
                            </p:childTnLst>
                          </p:cTn>
                        </p:par>
                      </p:childTnLst>
                    </p:cTn>
                  </p:par>
                </p:childTnLst>
              </p:cTn>
              <p:nextCondLst>
                <p:cond evt="onClick" delay="0">
                  <p:tgtEl>
                    <p:spTgt spid="98"/>
                  </p:tgtEl>
                </p:cond>
              </p:nextCondLst>
            </p:seq>
            <p:seq concurrent="1" nextAc="seek">
              <p:cTn id="114" restart="whenNotActive" fill="hold" evtFilter="cancelBubble" nodeType="interactiveSeq">
                <p:stCondLst>
                  <p:cond evt="onClick" delay="0">
                    <p:tgtEl>
                      <p:spTgt spid="100"/>
                    </p:tgtEl>
                  </p:cond>
                </p:stCondLst>
                <p:endSync evt="end" delay="0">
                  <p:rtn val="all"/>
                </p:endSync>
                <p:childTnLst>
                  <p:par>
                    <p:cTn id="115" fill="hold">
                      <p:stCondLst>
                        <p:cond delay="0"/>
                      </p:stCondLst>
                      <p:childTnLst>
                        <p:par>
                          <p:cTn id="116" fill="hold">
                            <p:stCondLst>
                              <p:cond delay="0"/>
                            </p:stCondLst>
                            <p:childTnLst>
                              <p:par>
                                <p:cTn id="117" presetID="45" presetClass="exit" presetSubtype="0" fill="hold" grpId="0" nodeType="clickEffect">
                                  <p:stCondLst>
                                    <p:cond delay="0"/>
                                  </p:stCondLst>
                                  <p:childTnLst>
                                    <p:animEffect transition="out" filter="fade">
                                      <p:cBhvr>
                                        <p:cTn id="118" dur="1000"/>
                                        <p:tgtEl>
                                          <p:spTgt spid="100"/>
                                        </p:tgtEl>
                                      </p:cBhvr>
                                    </p:animEffect>
                                    <p:anim calcmode="lin" valueType="num">
                                      <p:cBhvr>
                                        <p:cTn id="119" dur="1000"/>
                                        <p:tgtEl>
                                          <p:spTgt spid="10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0" dur="1000"/>
                                        <p:tgtEl>
                                          <p:spTgt spid="100"/>
                                        </p:tgtEl>
                                        <p:attrNameLst>
                                          <p:attrName>ppt_h</p:attrName>
                                        </p:attrNameLst>
                                      </p:cBhvr>
                                      <p:tavLst>
                                        <p:tav tm="0">
                                          <p:val>
                                            <p:strVal val="ppt_h"/>
                                          </p:val>
                                        </p:tav>
                                        <p:tav tm="100000">
                                          <p:val>
                                            <p:strVal val="ppt_h"/>
                                          </p:val>
                                        </p:tav>
                                      </p:tavLst>
                                    </p:anim>
                                    <p:set>
                                      <p:cBhvr>
                                        <p:cTn id="121" dur="1" fill="hold">
                                          <p:stCondLst>
                                            <p:cond delay="999"/>
                                          </p:stCondLst>
                                        </p:cTn>
                                        <p:tgtEl>
                                          <p:spTgt spid="100"/>
                                        </p:tgtEl>
                                        <p:attrNameLst>
                                          <p:attrName>style.visibility</p:attrName>
                                        </p:attrNameLst>
                                      </p:cBhvr>
                                      <p:to>
                                        <p:strVal val="hidden"/>
                                      </p:to>
                                    </p:set>
                                  </p:childTnLst>
                                </p:cTn>
                              </p:par>
                            </p:childTnLst>
                          </p:cTn>
                        </p:par>
                      </p:childTnLst>
                    </p:cTn>
                  </p:par>
                </p:childTnLst>
              </p:cTn>
              <p:nextCondLst>
                <p:cond evt="onClick" delay="0">
                  <p:tgtEl>
                    <p:spTgt spid="100"/>
                  </p:tgtEl>
                </p:cond>
              </p:nextCondLst>
            </p:seq>
            <p:seq concurrent="1" nextAc="seek">
              <p:cTn id="122" restart="whenNotActive" fill="hold" evtFilter="cancelBubble" nodeType="interactiveSeq">
                <p:stCondLst>
                  <p:cond evt="onClick" delay="0">
                    <p:tgtEl>
                      <p:spTgt spid="70"/>
                    </p:tgtEl>
                  </p:cond>
                </p:stCondLst>
                <p:endSync evt="end" delay="0">
                  <p:rtn val="all"/>
                </p:endSync>
                <p:childTnLst>
                  <p:par>
                    <p:cTn id="123" fill="hold">
                      <p:stCondLst>
                        <p:cond delay="0"/>
                      </p:stCondLst>
                      <p:childTnLst>
                        <p:par>
                          <p:cTn id="124" fill="hold">
                            <p:stCondLst>
                              <p:cond delay="0"/>
                            </p:stCondLst>
                            <p:childTnLst>
                              <p:par>
                                <p:cTn id="125" presetID="45" presetClass="exit" presetSubtype="0" fill="hold" grpId="0" nodeType="clickEffect">
                                  <p:stCondLst>
                                    <p:cond delay="0"/>
                                  </p:stCondLst>
                                  <p:childTnLst>
                                    <p:animEffect transition="out" filter="fade">
                                      <p:cBhvr>
                                        <p:cTn id="126" dur="1000"/>
                                        <p:tgtEl>
                                          <p:spTgt spid="70"/>
                                        </p:tgtEl>
                                      </p:cBhvr>
                                    </p:animEffect>
                                    <p:anim calcmode="lin" valueType="num">
                                      <p:cBhvr>
                                        <p:cTn id="127" dur="1000"/>
                                        <p:tgtEl>
                                          <p:spTgt spid="7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8" dur="1000"/>
                                        <p:tgtEl>
                                          <p:spTgt spid="70"/>
                                        </p:tgtEl>
                                        <p:attrNameLst>
                                          <p:attrName>ppt_h</p:attrName>
                                        </p:attrNameLst>
                                      </p:cBhvr>
                                      <p:tavLst>
                                        <p:tav tm="0">
                                          <p:val>
                                            <p:strVal val="ppt_h"/>
                                          </p:val>
                                        </p:tav>
                                        <p:tav tm="100000">
                                          <p:val>
                                            <p:strVal val="ppt_h"/>
                                          </p:val>
                                        </p:tav>
                                      </p:tavLst>
                                    </p:anim>
                                    <p:set>
                                      <p:cBhvr>
                                        <p:cTn id="129" dur="1" fill="hold">
                                          <p:stCondLst>
                                            <p:cond delay="9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130" restart="whenNotActive" fill="hold" evtFilter="cancelBubble" nodeType="interactiveSeq">
                <p:stCondLst>
                  <p:cond evt="onClick" delay="0">
                    <p:tgtEl>
                      <p:spTgt spid="65"/>
                    </p:tgtEl>
                  </p:cond>
                </p:stCondLst>
                <p:endSync evt="end" delay="0">
                  <p:rtn val="all"/>
                </p:endSync>
                <p:childTnLst>
                  <p:par>
                    <p:cTn id="131" fill="hold">
                      <p:stCondLst>
                        <p:cond delay="0"/>
                      </p:stCondLst>
                      <p:childTnLst>
                        <p:par>
                          <p:cTn id="132" fill="hold">
                            <p:stCondLst>
                              <p:cond delay="0"/>
                            </p:stCondLst>
                            <p:childTnLst>
                              <p:par>
                                <p:cTn id="133" presetID="45" presetClass="exit" presetSubtype="0" fill="hold" grpId="0" nodeType="clickEffect">
                                  <p:stCondLst>
                                    <p:cond delay="0"/>
                                  </p:stCondLst>
                                  <p:childTnLst>
                                    <p:animEffect transition="out" filter="fade">
                                      <p:cBhvr>
                                        <p:cTn id="134" dur="1000"/>
                                        <p:tgtEl>
                                          <p:spTgt spid="65"/>
                                        </p:tgtEl>
                                      </p:cBhvr>
                                    </p:animEffect>
                                    <p:anim calcmode="lin" valueType="num">
                                      <p:cBhvr>
                                        <p:cTn id="135" dur="1000"/>
                                        <p:tgtEl>
                                          <p:spTgt spid="6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6" dur="1000"/>
                                        <p:tgtEl>
                                          <p:spTgt spid="65"/>
                                        </p:tgtEl>
                                        <p:attrNameLst>
                                          <p:attrName>ppt_h</p:attrName>
                                        </p:attrNameLst>
                                      </p:cBhvr>
                                      <p:tavLst>
                                        <p:tav tm="0">
                                          <p:val>
                                            <p:strVal val="ppt_h"/>
                                          </p:val>
                                        </p:tav>
                                        <p:tav tm="100000">
                                          <p:val>
                                            <p:strVal val="ppt_h"/>
                                          </p:val>
                                        </p:tav>
                                      </p:tavLst>
                                    </p:anim>
                                    <p:set>
                                      <p:cBhvr>
                                        <p:cTn id="137" dur="1" fill="hold">
                                          <p:stCondLst>
                                            <p:cond delay="999"/>
                                          </p:stCondLst>
                                        </p:cTn>
                                        <p:tgtEl>
                                          <p:spTgt spid="65"/>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138" restart="whenNotActive" fill="hold" evtFilter="cancelBubble" nodeType="interactiveSeq">
                <p:stCondLst>
                  <p:cond evt="onClick" delay="0">
                    <p:tgtEl>
                      <p:spTgt spid="60"/>
                    </p:tgtEl>
                  </p:cond>
                </p:stCondLst>
                <p:endSync evt="end" delay="0">
                  <p:rtn val="all"/>
                </p:endSync>
                <p:childTnLst>
                  <p:par>
                    <p:cTn id="139" fill="hold">
                      <p:stCondLst>
                        <p:cond delay="0"/>
                      </p:stCondLst>
                      <p:childTnLst>
                        <p:par>
                          <p:cTn id="140" fill="hold">
                            <p:stCondLst>
                              <p:cond delay="0"/>
                            </p:stCondLst>
                            <p:childTnLst>
                              <p:par>
                                <p:cTn id="141" presetID="45" presetClass="exit" presetSubtype="0" fill="hold" grpId="0" nodeType="clickEffect">
                                  <p:stCondLst>
                                    <p:cond delay="0"/>
                                  </p:stCondLst>
                                  <p:childTnLst>
                                    <p:animEffect transition="out" filter="fade">
                                      <p:cBhvr>
                                        <p:cTn id="142" dur="1000"/>
                                        <p:tgtEl>
                                          <p:spTgt spid="60"/>
                                        </p:tgtEl>
                                      </p:cBhvr>
                                    </p:animEffect>
                                    <p:anim calcmode="lin" valueType="num">
                                      <p:cBhvr>
                                        <p:cTn id="143" dur="1000"/>
                                        <p:tgtEl>
                                          <p:spTgt spid="6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1000"/>
                                        <p:tgtEl>
                                          <p:spTgt spid="60"/>
                                        </p:tgtEl>
                                        <p:attrNameLst>
                                          <p:attrName>ppt_h</p:attrName>
                                        </p:attrNameLst>
                                      </p:cBhvr>
                                      <p:tavLst>
                                        <p:tav tm="0">
                                          <p:val>
                                            <p:strVal val="ppt_h"/>
                                          </p:val>
                                        </p:tav>
                                        <p:tav tm="100000">
                                          <p:val>
                                            <p:strVal val="ppt_h"/>
                                          </p:val>
                                        </p:tav>
                                      </p:tavLst>
                                    </p:anim>
                                    <p:set>
                                      <p:cBhvr>
                                        <p:cTn id="145" dur="1" fill="hold">
                                          <p:stCondLst>
                                            <p:cond delay="9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60"/>
                  </p:tgtEl>
                </p:cond>
              </p:nextCondLst>
            </p:seq>
            <p:seq concurrent="1" nextAc="seek">
              <p:cTn id="146" restart="whenNotActive" fill="hold" evtFilter="cancelBubble" nodeType="interactiveSeq">
                <p:stCondLst>
                  <p:cond evt="onClick" delay="0">
                    <p:tgtEl>
                      <p:spTgt spid="55"/>
                    </p:tgtEl>
                  </p:cond>
                </p:stCondLst>
                <p:endSync evt="end" delay="0">
                  <p:rtn val="all"/>
                </p:endSync>
                <p:childTnLst>
                  <p:par>
                    <p:cTn id="147" fill="hold">
                      <p:stCondLst>
                        <p:cond delay="0"/>
                      </p:stCondLst>
                      <p:childTnLst>
                        <p:par>
                          <p:cTn id="148" fill="hold">
                            <p:stCondLst>
                              <p:cond delay="0"/>
                            </p:stCondLst>
                            <p:childTnLst>
                              <p:par>
                                <p:cTn id="149" presetID="45" presetClass="exit" presetSubtype="0" fill="hold" grpId="0" nodeType="clickEffect">
                                  <p:stCondLst>
                                    <p:cond delay="0"/>
                                  </p:stCondLst>
                                  <p:childTnLst>
                                    <p:animEffect transition="out" filter="fade">
                                      <p:cBhvr>
                                        <p:cTn id="150" dur="1000"/>
                                        <p:tgtEl>
                                          <p:spTgt spid="55"/>
                                        </p:tgtEl>
                                      </p:cBhvr>
                                    </p:animEffect>
                                    <p:anim calcmode="lin" valueType="num">
                                      <p:cBhvr>
                                        <p:cTn id="151" dur="1000"/>
                                        <p:tgtEl>
                                          <p:spTgt spid="5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2" dur="1000"/>
                                        <p:tgtEl>
                                          <p:spTgt spid="55"/>
                                        </p:tgtEl>
                                        <p:attrNameLst>
                                          <p:attrName>ppt_h</p:attrName>
                                        </p:attrNameLst>
                                      </p:cBhvr>
                                      <p:tavLst>
                                        <p:tav tm="0">
                                          <p:val>
                                            <p:strVal val="ppt_h"/>
                                          </p:val>
                                        </p:tav>
                                        <p:tav tm="100000">
                                          <p:val>
                                            <p:strVal val="ppt_h"/>
                                          </p:val>
                                        </p:tav>
                                      </p:tavLst>
                                    </p:anim>
                                    <p:set>
                                      <p:cBhvr>
                                        <p:cTn id="153" dur="1" fill="hold">
                                          <p:stCondLst>
                                            <p:cond delay="999"/>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154" restart="whenNotActive" fill="hold" evtFilter="cancelBubble" nodeType="interactiveSeq">
                <p:stCondLst>
                  <p:cond evt="onClick" delay="0">
                    <p:tgtEl>
                      <p:spTgt spid="50"/>
                    </p:tgtEl>
                  </p:cond>
                </p:stCondLst>
                <p:endSync evt="end" delay="0">
                  <p:rtn val="all"/>
                </p:endSync>
                <p:childTnLst>
                  <p:par>
                    <p:cTn id="155" fill="hold">
                      <p:stCondLst>
                        <p:cond delay="0"/>
                      </p:stCondLst>
                      <p:childTnLst>
                        <p:par>
                          <p:cTn id="156" fill="hold">
                            <p:stCondLst>
                              <p:cond delay="0"/>
                            </p:stCondLst>
                            <p:childTnLst>
                              <p:par>
                                <p:cTn id="157" presetID="45" presetClass="exit" presetSubtype="0" fill="hold" grpId="0" nodeType="clickEffect">
                                  <p:stCondLst>
                                    <p:cond delay="0"/>
                                  </p:stCondLst>
                                  <p:childTnLst>
                                    <p:animEffect transition="out" filter="fade">
                                      <p:cBhvr>
                                        <p:cTn id="158" dur="1000"/>
                                        <p:tgtEl>
                                          <p:spTgt spid="50"/>
                                        </p:tgtEl>
                                      </p:cBhvr>
                                    </p:animEffect>
                                    <p:anim calcmode="lin" valueType="num">
                                      <p:cBhvr>
                                        <p:cTn id="159" dur="1000"/>
                                        <p:tgtEl>
                                          <p:spTgt spid="5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0" dur="1000"/>
                                        <p:tgtEl>
                                          <p:spTgt spid="50"/>
                                        </p:tgtEl>
                                        <p:attrNameLst>
                                          <p:attrName>ppt_h</p:attrName>
                                        </p:attrNameLst>
                                      </p:cBhvr>
                                      <p:tavLst>
                                        <p:tav tm="0">
                                          <p:val>
                                            <p:strVal val="ppt_h"/>
                                          </p:val>
                                        </p:tav>
                                        <p:tav tm="100000">
                                          <p:val>
                                            <p:strVal val="ppt_h"/>
                                          </p:val>
                                        </p:tav>
                                      </p:tavLst>
                                    </p:anim>
                                    <p:set>
                                      <p:cBhvr>
                                        <p:cTn id="161" dur="1" fill="hold">
                                          <p:stCondLst>
                                            <p:cond delay="9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0"/>
                  </p:tgtEl>
                </p:cond>
              </p:nextCondLst>
            </p:seq>
            <p:seq concurrent="1" nextAc="seek">
              <p:cTn id="162" restart="whenNotActive" fill="hold" evtFilter="cancelBubble" nodeType="interactiveSeq">
                <p:stCondLst>
                  <p:cond evt="onClick" delay="0">
                    <p:tgtEl>
                      <p:spTgt spid="72"/>
                    </p:tgtEl>
                  </p:cond>
                </p:stCondLst>
                <p:endSync evt="end" delay="0">
                  <p:rtn val="all"/>
                </p:endSync>
                <p:childTnLst>
                  <p:par>
                    <p:cTn id="163" fill="hold">
                      <p:stCondLst>
                        <p:cond delay="0"/>
                      </p:stCondLst>
                      <p:childTnLst>
                        <p:par>
                          <p:cTn id="164" fill="hold">
                            <p:stCondLst>
                              <p:cond delay="0"/>
                            </p:stCondLst>
                            <p:childTnLst>
                              <p:par>
                                <p:cTn id="165" presetID="45" presetClass="exit" presetSubtype="0" fill="hold" grpId="0" nodeType="clickEffect">
                                  <p:stCondLst>
                                    <p:cond delay="0"/>
                                  </p:stCondLst>
                                  <p:childTnLst>
                                    <p:animEffect transition="out" filter="fade">
                                      <p:cBhvr>
                                        <p:cTn id="166" dur="1000"/>
                                        <p:tgtEl>
                                          <p:spTgt spid="72"/>
                                        </p:tgtEl>
                                      </p:cBhvr>
                                    </p:animEffect>
                                    <p:anim calcmode="lin" valueType="num">
                                      <p:cBhvr>
                                        <p:cTn id="167" dur="1000"/>
                                        <p:tgtEl>
                                          <p:spTgt spid="7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8" dur="1000"/>
                                        <p:tgtEl>
                                          <p:spTgt spid="72"/>
                                        </p:tgtEl>
                                        <p:attrNameLst>
                                          <p:attrName>ppt_h</p:attrName>
                                        </p:attrNameLst>
                                      </p:cBhvr>
                                      <p:tavLst>
                                        <p:tav tm="0">
                                          <p:val>
                                            <p:strVal val="ppt_h"/>
                                          </p:val>
                                        </p:tav>
                                        <p:tav tm="100000">
                                          <p:val>
                                            <p:strVal val="ppt_h"/>
                                          </p:val>
                                        </p:tav>
                                      </p:tavLst>
                                    </p:anim>
                                    <p:set>
                                      <p:cBhvr>
                                        <p:cTn id="169" dur="1" fill="hold">
                                          <p:stCondLst>
                                            <p:cond delay="999"/>
                                          </p:stCondLst>
                                        </p:cTn>
                                        <p:tgtEl>
                                          <p:spTgt spid="72"/>
                                        </p:tgtEl>
                                        <p:attrNameLst>
                                          <p:attrName>style.visibility</p:attrName>
                                        </p:attrNameLst>
                                      </p:cBhvr>
                                      <p:to>
                                        <p:strVal val="hidden"/>
                                      </p:to>
                                    </p:set>
                                  </p:childTnLst>
                                </p:cTn>
                              </p:par>
                            </p:childTnLst>
                          </p:cTn>
                        </p:par>
                      </p:childTnLst>
                    </p:cTn>
                  </p:par>
                </p:childTnLst>
              </p:cTn>
              <p:nextCondLst>
                <p:cond evt="onClick" delay="0">
                  <p:tgtEl>
                    <p:spTgt spid="72"/>
                  </p:tgtEl>
                </p:cond>
              </p:nextCondLst>
            </p:seq>
            <p:seq concurrent="1" nextAc="seek">
              <p:cTn id="170" restart="whenNotActive" fill="hold" evtFilter="cancelBubble" nodeType="interactiveSeq">
                <p:stCondLst>
                  <p:cond evt="onClick" delay="0">
                    <p:tgtEl>
                      <p:spTgt spid="75"/>
                    </p:tgtEl>
                  </p:cond>
                </p:stCondLst>
                <p:endSync evt="end" delay="0">
                  <p:rtn val="all"/>
                </p:endSync>
                <p:childTnLst>
                  <p:par>
                    <p:cTn id="171" fill="hold">
                      <p:stCondLst>
                        <p:cond delay="0"/>
                      </p:stCondLst>
                      <p:childTnLst>
                        <p:par>
                          <p:cTn id="172" fill="hold">
                            <p:stCondLst>
                              <p:cond delay="0"/>
                            </p:stCondLst>
                            <p:childTnLst>
                              <p:par>
                                <p:cTn id="173" presetID="45" presetClass="exit" presetSubtype="0" fill="hold" grpId="0" nodeType="clickEffect">
                                  <p:stCondLst>
                                    <p:cond delay="0"/>
                                  </p:stCondLst>
                                  <p:childTnLst>
                                    <p:animEffect transition="out" filter="fade">
                                      <p:cBhvr>
                                        <p:cTn id="174" dur="1000"/>
                                        <p:tgtEl>
                                          <p:spTgt spid="75"/>
                                        </p:tgtEl>
                                      </p:cBhvr>
                                    </p:animEffect>
                                    <p:anim calcmode="lin" valueType="num">
                                      <p:cBhvr>
                                        <p:cTn id="175" dur="1000"/>
                                        <p:tgtEl>
                                          <p:spTgt spid="7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76" dur="1000"/>
                                        <p:tgtEl>
                                          <p:spTgt spid="75"/>
                                        </p:tgtEl>
                                        <p:attrNameLst>
                                          <p:attrName>ppt_h</p:attrName>
                                        </p:attrNameLst>
                                      </p:cBhvr>
                                      <p:tavLst>
                                        <p:tav tm="0">
                                          <p:val>
                                            <p:strVal val="ppt_h"/>
                                          </p:val>
                                        </p:tav>
                                        <p:tav tm="100000">
                                          <p:val>
                                            <p:strVal val="ppt_h"/>
                                          </p:val>
                                        </p:tav>
                                      </p:tavLst>
                                    </p:anim>
                                    <p:set>
                                      <p:cBhvr>
                                        <p:cTn id="177" dur="1" fill="hold">
                                          <p:stCondLst>
                                            <p:cond delay="999"/>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75"/>
                  </p:tgtEl>
                </p:cond>
              </p:nextCondLst>
            </p:seq>
            <p:seq concurrent="1" nextAc="seek">
              <p:cTn id="178" restart="whenNotActive" fill="hold" evtFilter="cancelBubble" nodeType="interactiveSeq">
                <p:stCondLst>
                  <p:cond evt="onClick" delay="0">
                    <p:tgtEl>
                      <p:spTgt spid="74"/>
                    </p:tgtEl>
                  </p:cond>
                </p:stCondLst>
                <p:endSync evt="end" delay="0">
                  <p:rtn val="all"/>
                </p:endSync>
                <p:childTnLst>
                  <p:par>
                    <p:cTn id="179" fill="hold">
                      <p:stCondLst>
                        <p:cond delay="0"/>
                      </p:stCondLst>
                      <p:childTnLst>
                        <p:par>
                          <p:cTn id="180" fill="hold">
                            <p:stCondLst>
                              <p:cond delay="0"/>
                            </p:stCondLst>
                            <p:childTnLst>
                              <p:par>
                                <p:cTn id="181" presetID="45" presetClass="exit" presetSubtype="0" fill="hold" grpId="0" nodeType="clickEffect">
                                  <p:stCondLst>
                                    <p:cond delay="0"/>
                                  </p:stCondLst>
                                  <p:childTnLst>
                                    <p:animEffect transition="out" filter="fade">
                                      <p:cBhvr>
                                        <p:cTn id="182" dur="1000"/>
                                        <p:tgtEl>
                                          <p:spTgt spid="74"/>
                                        </p:tgtEl>
                                      </p:cBhvr>
                                    </p:animEffect>
                                    <p:anim calcmode="lin" valueType="num">
                                      <p:cBhvr>
                                        <p:cTn id="183" dur="1000"/>
                                        <p:tgtEl>
                                          <p:spTgt spid="7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4" dur="1000"/>
                                        <p:tgtEl>
                                          <p:spTgt spid="74"/>
                                        </p:tgtEl>
                                        <p:attrNameLst>
                                          <p:attrName>ppt_h</p:attrName>
                                        </p:attrNameLst>
                                      </p:cBhvr>
                                      <p:tavLst>
                                        <p:tav tm="0">
                                          <p:val>
                                            <p:strVal val="ppt_h"/>
                                          </p:val>
                                        </p:tav>
                                        <p:tav tm="100000">
                                          <p:val>
                                            <p:strVal val="ppt_h"/>
                                          </p:val>
                                        </p:tav>
                                      </p:tavLst>
                                    </p:anim>
                                    <p:set>
                                      <p:cBhvr>
                                        <p:cTn id="185" dur="1" fill="hold">
                                          <p:stCondLst>
                                            <p:cond delay="999"/>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74"/>
                  </p:tgtEl>
                </p:cond>
              </p:nextCondLst>
            </p:seq>
            <p:seq concurrent="1" nextAc="seek">
              <p:cTn id="186" restart="whenNotActive" fill="hold" evtFilter="cancelBubble" nodeType="interactiveSeq">
                <p:stCondLst>
                  <p:cond evt="onClick" delay="0">
                    <p:tgtEl>
                      <p:spTgt spid="76"/>
                    </p:tgtEl>
                  </p:cond>
                </p:stCondLst>
                <p:endSync evt="end" delay="0">
                  <p:rtn val="all"/>
                </p:endSync>
                <p:childTnLst>
                  <p:par>
                    <p:cTn id="187" fill="hold">
                      <p:stCondLst>
                        <p:cond delay="0"/>
                      </p:stCondLst>
                      <p:childTnLst>
                        <p:par>
                          <p:cTn id="188" fill="hold">
                            <p:stCondLst>
                              <p:cond delay="0"/>
                            </p:stCondLst>
                            <p:childTnLst>
                              <p:par>
                                <p:cTn id="189" presetID="45" presetClass="exit" presetSubtype="0" fill="hold" grpId="0" nodeType="clickEffect">
                                  <p:stCondLst>
                                    <p:cond delay="0"/>
                                  </p:stCondLst>
                                  <p:childTnLst>
                                    <p:animEffect transition="out" filter="fade">
                                      <p:cBhvr>
                                        <p:cTn id="190" dur="1000"/>
                                        <p:tgtEl>
                                          <p:spTgt spid="76"/>
                                        </p:tgtEl>
                                      </p:cBhvr>
                                    </p:animEffect>
                                    <p:anim calcmode="lin" valueType="num">
                                      <p:cBhvr>
                                        <p:cTn id="191" dur="1000"/>
                                        <p:tgtEl>
                                          <p:spTgt spid="7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2" dur="1000"/>
                                        <p:tgtEl>
                                          <p:spTgt spid="76"/>
                                        </p:tgtEl>
                                        <p:attrNameLst>
                                          <p:attrName>ppt_h</p:attrName>
                                        </p:attrNameLst>
                                      </p:cBhvr>
                                      <p:tavLst>
                                        <p:tav tm="0">
                                          <p:val>
                                            <p:strVal val="ppt_h"/>
                                          </p:val>
                                        </p:tav>
                                        <p:tav tm="100000">
                                          <p:val>
                                            <p:strVal val="ppt_h"/>
                                          </p:val>
                                        </p:tav>
                                      </p:tavLst>
                                    </p:anim>
                                    <p:set>
                                      <p:cBhvr>
                                        <p:cTn id="193" dur="1" fill="hold">
                                          <p:stCondLst>
                                            <p:cond delay="9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76"/>
                  </p:tgtEl>
                </p:cond>
              </p:nextCondLst>
            </p:seq>
            <p:seq concurrent="1" nextAc="seek">
              <p:cTn id="194" restart="whenNotActive" fill="hold" evtFilter="cancelBubble" nodeType="interactiveSeq">
                <p:stCondLst>
                  <p:cond evt="onClick" delay="0">
                    <p:tgtEl>
                      <p:spTgt spid="78"/>
                    </p:tgtEl>
                  </p:cond>
                </p:stCondLst>
                <p:endSync evt="end" delay="0">
                  <p:rtn val="all"/>
                </p:endSync>
                <p:childTnLst>
                  <p:par>
                    <p:cTn id="195" fill="hold">
                      <p:stCondLst>
                        <p:cond delay="0"/>
                      </p:stCondLst>
                      <p:childTnLst>
                        <p:par>
                          <p:cTn id="196" fill="hold">
                            <p:stCondLst>
                              <p:cond delay="0"/>
                            </p:stCondLst>
                            <p:childTnLst>
                              <p:par>
                                <p:cTn id="197" presetID="45" presetClass="exit" presetSubtype="0" fill="hold" grpId="0" nodeType="clickEffect">
                                  <p:stCondLst>
                                    <p:cond delay="0"/>
                                  </p:stCondLst>
                                  <p:childTnLst>
                                    <p:animEffect transition="out" filter="fade">
                                      <p:cBhvr>
                                        <p:cTn id="198" dur="1000"/>
                                        <p:tgtEl>
                                          <p:spTgt spid="78"/>
                                        </p:tgtEl>
                                      </p:cBhvr>
                                    </p:animEffect>
                                    <p:anim calcmode="lin" valueType="num">
                                      <p:cBhvr>
                                        <p:cTn id="199" dur="1000"/>
                                        <p:tgtEl>
                                          <p:spTgt spid="7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0" dur="1000"/>
                                        <p:tgtEl>
                                          <p:spTgt spid="78"/>
                                        </p:tgtEl>
                                        <p:attrNameLst>
                                          <p:attrName>ppt_h</p:attrName>
                                        </p:attrNameLst>
                                      </p:cBhvr>
                                      <p:tavLst>
                                        <p:tav tm="0">
                                          <p:val>
                                            <p:strVal val="ppt_h"/>
                                          </p:val>
                                        </p:tav>
                                        <p:tav tm="100000">
                                          <p:val>
                                            <p:strVal val="ppt_h"/>
                                          </p:val>
                                        </p:tav>
                                      </p:tavLst>
                                    </p:anim>
                                    <p:set>
                                      <p:cBhvr>
                                        <p:cTn id="201" dur="1" fill="hold">
                                          <p:stCondLst>
                                            <p:cond delay="999"/>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78"/>
                  </p:tgtEl>
                </p:cond>
              </p:nextCondLst>
            </p:seq>
            <p:seq concurrent="1" nextAc="seek">
              <p:cTn id="202" restart="whenNotActive" fill="hold" evtFilter="cancelBubble" nodeType="interactiveSeq">
                <p:stCondLst>
                  <p:cond evt="onClick" delay="0">
                    <p:tgtEl>
                      <p:spTgt spid="77"/>
                    </p:tgtEl>
                  </p:cond>
                </p:stCondLst>
                <p:endSync evt="end" delay="0">
                  <p:rtn val="all"/>
                </p:endSync>
                <p:childTnLst>
                  <p:par>
                    <p:cTn id="203" fill="hold">
                      <p:stCondLst>
                        <p:cond delay="0"/>
                      </p:stCondLst>
                      <p:childTnLst>
                        <p:par>
                          <p:cTn id="204" fill="hold">
                            <p:stCondLst>
                              <p:cond delay="0"/>
                            </p:stCondLst>
                            <p:childTnLst>
                              <p:par>
                                <p:cTn id="205" presetID="45" presetClass="exit" presetSubtype="0" fill="hold" grpId="0" nodeType="clickEffect">
                                  <p:stCondLst>
                                    <p:cond delay="0"/>
                                  </p:stCondLst>
                                  <p:childTnLst>
                                    <p:animEffect transition="out" filter="fade">
                                      <p:cBhvr>
                                        <p:cTn id="206" dur="1000"/>
                                        <p:tgtEl>
                                          <p:spTgt spid="77"/>
                                        </p:tgtEl>
                                      </p:cBhvr>
                                    </p:animEffect>
                                    <p:anim calcmode="lin" valueType="num">
                                      <p:cBhvr>
                                        <p:cTn id="207" dur="1000"/>
                                        <p:tgtEl>
                                          <p:spTgt spid="7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8" dur="1000"/>
                                        <p:tgtEl>
                                          <p:spTgt spid="77"/>
                                        </p:tgtEl>
                                        <p:attrNameLst>
                                          <p:attrName>ppt_h</p:attrName>
                                        </p:attrNameLst>
                                      </p:cBhvr>
                                      <p:tavLst>
                                        <p:tav tm="0">
                                          <p:val>
                                            <p:strVal val="ppt_h"/>
                                          </p:val>
                                        </p:tav>
                                        <p:tav tm="100000">
                                          <p:val>
                                            <p:strVal val="ppt_h"/>
                                          </p:val>
                                        </p:tav>
                                      </p:tavLst>
                                    </p:anim>
                                    <p:set>
                                      <p:cBhvr>
                                        <p:cTn id="209" dur="1" fill="hold">
                                          <p:stCondLst>
                                            <p:cond delay="999"/>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77"/>
                  </p:tgtEl>
                </p:cond>
              </p:nextCondLst>
            </p:seq>
            <p:seq concurrent="1" nextAc="seek">
              <p:cTn id="210" restart="whenNotActive" fill="hold" evtFilter="cancelBubble" nodeType="interactiveSeq">
                <p:stCondLst>
                  <p:cond evt="onClick" delay="0">
                    <p:tgtEl>
                      <p:spTgt spid="79"/>
                    </p:tgtEl>
                  </p:cond>
                </p:stCondLst>
                <p:endSync evt="end" delay="0">
                  <p:rtn val="all"/>
                </p:endSync>
                <p:childTnLst>
                  <p:par>
                    <p:cTn id="211" fill="hold">
                      <p:stCondLst>
                        <p:cond delay="0"/>
                      </p:stCondLst>
                      <p:childTnLst>
                        <p:par>
                          <p:cTn id="212" fill="hold">
                            <p:stCondLst>
                              <p:cond delay="0"/>
                            </p:stCondLst>
                            <p:childTnLst>
                              <p:par>
                                <p:cTn id="213" presetID="45" presetClass="exit" presetSubtype="0" fill="hold" grpId="0" nodeType="clickEffect">
                                  <p:stCondLst>
                                    <p:cond delay="0"/>
                                  </p:stCondLst>
                                  <p:childTnLst>
                                    <p:animEffect transition="out" filter="fade">
                                      <p:cBhvr>
                                        <p:cTn id="214" dur="1000"/>
                                        <p:tgtEl>
                                          <p:spTgt spid="79"/>
                                        </p:tgtEl>
                                      </p:cBhvr>
                                    </p:animEffect>
                                    <p:anim calcmode="lin" valueType="num">
                                      <p:cBhvr>
                                        <p:cTn id="215" dur="1000"/>
                                        <p:tgtEl>
                                          <p:spTgt spid="7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6" dur="1000"/>
                                        <p:tgtEl>
                                          <p:spTgt spid="79"/>
                                        </p:tgtEl>
                                        <p:attrNameLst>
                                          <p:attrName>ppt_h</p:attrName>
                                        </p:attrNameLst>
                                      </p:cBhvr>
                                      <p:tavLst>
                                        <p:tav tm="0">
                                          <p:val>
                                            <p:strVal val="ppt_h"/>
                                          </p:val>
                                        </p:tav>
                                        <p:tav tm="100000">
                                          <p:val>
                                            <p:strVal val="ppt_h"/>
                                          </p:val>
                                        </p:tav>
                                      </p:tavLst>
                                    </p:anim>
                                    <p:set>
                                      <p:cBhvr>
                                        <p:cTn id="217" dur="1" fill="hold">
                                          <p:stCondLst>
                                            <p:cond delay="999"/>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79"/>
                  </p:tgtEl>
                </p:cond>
              </p:nextCondLst>
            </p:seq>
            <p:seq concurrent="1" nextAc="seek">
              <p:cTn id="218" restart="whenNotActive" fill="hold" evtFilter="cancelBubble" nodeType="interactiveSeq">
                <p:stCondLst>
                  <p:cond evt="onClick" delay="0">
                    <p:tgtEl>
                      <p:spTgt spid="81"/>
                    </p:tgtEl>
                  </p:cond>
                </p:stCondLst>
                <p:endSync evt="end" delay="0">
                  <p:rtn val="all"/>
                </p:endSync>
                <p:childTnLst>
                  <p:par>
                    <p:cTn id="219" fill="hold">
                      <p:stCondLst>
                        <p:cond delay="0"/>
                      </p:stCondLst>
                      <p:childTnLst>
                        <p:par>
                          <p:cTn id="220" fill="hold">
                            <p:stCondLst>
                              <p:cond delay="0"/>
                            </p:stCondLst>
                            <p:childTnLst>
                              <p:par>
                                <p:cTn id="221" presetID="45" presetClass="exit" presetSubtype="0" fill="hold" grpId="0" nodeType="clickEffect">
                                  <p:stCondLst>
                                    <p:cond delay="0"/>
                                  </p:stCondLst>
                                  <p:childTnLst>
                                    <p:animEffect transition="out" filter="fade">
                                      <p:cBhvr>
                                        <p:cTn id="222" dur="1000"/>
                                        <p:tgtEl>
                                          <p:spTgt spid="81"/>
                                        </p:tgtEl>
                                      </p:cBhvr>
                                    </p:animEffect>
                                    <p:anim calcmode="lin" valueType="num">
                                      <p:cBhvr>
                                        <p:cTn id="223" dur="1000"/>
                                        <p:tgtEl>
                                          <p:spTgt spid="8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24" dur="1000"/>
                                        <p:tgtEl>
                                          <p:spTgt spid="81"/>
                                        </p:tgtEl>
                                        <p:attrNameLst>
                                          <p:attrName>ppt_h</p:attrName>
                                        </p:attrNameLst>
                                      </p:cBhvr>
                                      <p:tavLst>
                                        <p:tav tm="0">
                                          <p:val>
                                            <p:strVal val="ppt_h"/>
                                          </p:val>
                                        </p:tav>
                                        <p:tav tm="100000">
                                          <p:val>
                                            <p:strVal val="ppt_h"/>
                                          </p:val>
                                        </p:tav>
                                      </p:tavLst>
                                    </p:anim>
                                    <p:set>
                                      <p:cBhvr>
                                        <p:cTn id="225" dur="1" fill="hold">
                                          <p:stCondLst>
                                            <p:cond delay="999"/>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81"/>
                  </p:tgtEl>
                </p:cond>
              </p:nextCondLst>
            </p:seq>
            <p:seq concurrent="1" nextAc="seek">
              <p:cTn id="226" restart="whenNotActive" fill="hold" evtFilter="cancelBubble" nodeType="interactiveSeq">
                <p:stCondLst>
                  <p:cond evt="onClick" delay="0">
                    <p:tgtEl>
                      <p:spTgt spid="80"/>
                    </p:tgtEl>
                  </p:cond>
                </p:stCondLst>
                <p:endSync evt="end" delay="0">
                  <p:rtn val="all"/>
                </p:endSync>
                <p:childTnLst>
                  <p:par>
                    <p:cTn id="227" fill="hold">
                      <p:stCondLst>
                        <p:cond delay="0"/>
                      </p:stCondLst>
                      <p:childTnLst>
                        <p:par>
                          <p:cTn id="228" fill="hold">
                            <p:stCondLst>
                              <p:cond delay="0"/>
                            </p:stCondLst>
                            <p:childTnLst>
                              <p:par>
                                <p:cTn id="229" presetID="45" presetClass="exit" presetSubtype="0" fill="hold" grpId="0" nodeType="clickEffect">
                                  <p:stCondLst>
                                    <p:cond delay="0"/>
                                  </p:stCondLst>
                                  <p:childTnLst>
                                    <p:animEffect transition="out" filter="fade">
                                      <p:cBhvr>
                                        <p:cTn id="230" dur="1000"/>
                                        <p:tgtEl>
                                          <p:spTgt spid="80"/>
                                        </p:tgtEl>
                                      </p:cBhvr>
                                    </p:animEffect>
                                    <p:anim calcmode="lin" valueType="num">
                                      <p:cBhvr>
                                        <p:cTn id="231" dur="1000"/>
                                        <p:tgtEl>
                                          <p:spTgt spid="8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2" dur="1000"/>
                                        <p:tgtEl>
                                          <p:spTgt spid="80"/>
                                        </p:tgtEl>
                                        <p:attrNameLst>
                                          <p:attrName>ppt_h</p:attrName>
                                        </p:attrNameLst>
                                      </p:cBhvr>
                                      <p:tavLst>
                                        <p:tav tm="0">
                                          <p:val>
                                            <p:strVal val="ppt_h"/>
                                          </p:val>
                                        </p:tav>
                                        <p:tav tm="100000">
                                          <p:val>
                                            <p:strVal val="ppt_h"/>
                                          </p:val>
                                        </p:tav>
                                      </p:tavLst>
                                    </p:anim>
                                    <p:set>
                                      <p:cBhvr>
                                        <p:cTn id="233" dur="1" fill="hold">
                                          <p:stCondLst>
                                            <p:cond delay="999"/>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80"/>
                  </p:tgtEl>
                </p:cond>
              </p:nextCondLst>
            </p:seq>
            <p:seq concurrent="1" nextAc="seek">
              <p:cTn id="234" restart="whenNotActive" fill="hold" evtFilter="cancelBubble" nodeType="interactiveSeq">
                <p:stCondLst>
                  <p:cond evt="onClick" delay="0">
                    <p:tgtEl>
                      <p:spTgt spid="82"/>
                    </p:tgtEl>
                  </p:cond>
                </p:stCondLst>
                <p:endSync evt="end" delay="0">
                  <p:rtn val="all"/>
                </p:endSync>
                <p:childTnLst>
                  <p:par>
                    <p:cTn id="235" fill="hold">
                      <p:stCondLst>
                        <p:cond delay="0"/>
                      </p:stCondLst>
                      <p:childTnLst>
                        <p:par>
                          <p:cTn id="236" fill="hold">
                            <p:stCondLst>
                              <p:cond delay="0"/>
                            </p:stCondLst>
                            <p:childTnLst>
                              <p:par>
                                <p:cTn id="237" presetID="45" presetClass="exit" presetSubtype="0" fill="hold" grpId="0" nodeType="clickEffect">
                                  <p:stCondLst>
                                    <p:cond delay="0"/>
                                  </p:stCondLst>
                                  <p:childTnLst>
                                    <p:animEffect transition="out" filter="fade">
                                      <p:cBhvr>
                                        <p:cTn id="238" dur="1000"/>
                                        <p:tgtEl>
                                          <p:spTgt spid="82"/>
                                        </p:tgtEl>
                                      </p:cBhvr>
                                    </p:animEffect>
                                    <p:anim calcmode="lin" valueType="num">
                                      <p:cBhvr>
                                        <p:cTn id="239" dur="1000"/>
                                        <p:tgtEl>
                                          <p:spTgt spid="8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40" dur="1000"/>
                                        <p:tgtEl>
                                          <p:spTgt spid="82"/>
                                        </p:tgtEl>
                                        <p:attrNameLst>
                                          <p:attrName>ppt_h</p:attrName>
                                        </p:attrNameLst>
                                      </p:cBhvr>
                                      <p:tavLst>
                                        <p:tav tm="0">
                                          <p:val>
                                            <p:strVal val="ppt_h"/>
                                          </p:val>
                                        </p:tav>
                                        <p:tav tm="100000">
                                          <p:val>
                                            <p:strVal val="ppt_h"/>
                                          </p:val>
                                        </p:tav>
                                      </p:tavLst>
                                    </p:anim>
                                    <p:set>
                                      <p:cBhvr>
                                        <p:cTn id="241" dur="1" fill="hold">
                                          <p:stCondLst>
                                            <p:cond delay="999"/>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82"/>
                  </p:tgtEl>
                </p:cond>
              </p:nextCondLst>
            </p:seq>
          </p:childTnLst>
        </p:cTn>
      </p:par>
    </p:tnLst>
    <p:bldLst>
      <p:bldP spid="100" grpId="0" animBg="1"/>
      <p:bldP spid="98" grpId="0" animBg="1"/>
      <p:bldP spid="99" grpId="0" animBg="1"/>
      <p:bldP spid="97" grpId="0" animBg="1"/>
      <p:bldP spid="95" grpId="0" animBg="1"/>
      <p:bldP spid="96" grpId="0" animBg="1"/>
      <p:bldP spid="94" grpId="0" animBg="1"/>
      <p:bldP spid="92" grpId="0" animBg="1"/>
      <p:bldP spid="93" grpId="0" animBg="1"/>
      <p:bldP spid="91" grpId="0" animBg="1"/>
      <p:bldP spid="89" grpId="0" animBg="1"/>
      <p:bldP spid="90" grpId="0" animBg="1"/>
      <p:bldP spid="86" grpId="0" animBg="1"/>
      <p:bldP spid="87" grpId="0" animBg="1"/>
      <p:bldP spid="88" grpId="0" animBg="1"/>
      <p:bldP spid="82" grpId="0" animBg="1"/>
      <p:bldP spid="80" grpId="0" animBg="1"/>
      <p:bldP spid="81" grpId="0" animBg="1"/>
      <p:bldP spid="79" grpId="0" animBg="1"/>
      <p:bldP spid="77" grpId="0" animBg="1"/>
      <p:bldP spid="78" grpId="0" animBg="1"/>
      <p:bldP spid="76" grpId="0" animBg="1"/>
      <p:bldP spid="74" grpId="0" animBg="1"/>
      <p:bldP spid="75" grpId="0" animBg="1"/>
      <p:bldP spid="72" grpId="0" animBg="1"/>
      <p:bldP spid="50" grpId="0" animBg="1"/>
      <p:bldP spid="55" grpId="0" animBg="1"/>
      <p:bldP spid="60" grpId="0" animBg="1"/>
      <p:bldP spid="65" grpId="0" animBg="1"/>
      <p:bldP spid="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C40F01E-B2D9-4849-8B39-FF96829B68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1896 to 1901</a:t>
            </a:r>
          </a:p>
        </p:txBody>
      </p:sp>
      <p:sp>
        <p:nvSpPr>
          <p:cNvPr id="25" name="Rectangle 24">
            <a:extLst>
              <a:ext uri="{FF2B5EF4-FFF2-40B4-BE49-F238E27FC236}">
                <a16:creationId xmlns:a16="http://schemas.microsoft.com/office/drawing/2014/main" id="{98262D72-791F-4840-8D12-2E731F831F39}"/>
              </a:ext>
            </a:extLst>
          </p:cNvPr>
          <p:cNvSpPr/>
          <p:nvPr/>
        </p:nvSpPr>
        <p:spPr>
          <a:xfrm>
            <a:off x="-302004" y="1551963"/>
            <a:ext cx="3895994"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Bathurst Conference, 1896</a:t>
            </a:r>
          </a:p>
        </p:txBody>
      </p:sp>
      <p:sp>
        <p:nvSpPr>
          <p:cNvPr id="35" name="Rectangle 34">
            <a:extLst>
              <a:ext uri="{FF2B5EF4-FFF2-40B4-BE49-F238E27FC236}">
                <a16:creationId xmlns:a16="http://schemas.microsoft.com/office/drawing/2014/main" id="{F8F5661C-14A9-42F2-8F48-DFB46BC73525}"/>
              </a:ext>
            </a:extLst>
          </p:cNvPr>
          <p:cNvSpPr/>
          <p:nvPr/>
        </p:nvSpPr>
        <p:spPr>
          <a:xfrm>
            <a:off x="980350" y="3352818"/>
            <a:ext cx="3578374" cy="1049106"/>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The public became increasingly frustrated at the slow progress being made by politicians.</a:t>
            </a:r>
          </a:p>
        </p:txBody>
      </p:sp>
      <p:sp>
        <p:nvSpPr>
          <p:cNvPr id="36" name="Rectangle 35">
            <a:extLst>
              <a:ext uri="{FF2B5EF4-FFF2-40B4-BE49-F238E27FC236}">
                <a16:creationId xmlns:a16="http://schemas.microsoft.com/office/drawing/2014/main" id="{0A19A69B-CC22-41BD-910D-034075ADE419}"/>
              </a:ext>
            </a:extLst>
          </p:cNvPr>
          <p:cNvSpPr/>
          <p:nvPr/>
        </p:nvSpPr>
        <p:spPr>
          <a:xfrm>
            <a:off x="985667" y="3352818"/>
            <a:ext cx="3567740" cy="1049106"/>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As a result, a second people’s conference was held in Bathurst, New South Wales.</a:t>
            </a:r>
          </a:p>
        </p:txBody>
      </p:sp>
      <p:sp>
        <p:nvSpPr>
          <p:cNvPr id="39" name="Rectangle 38">
            <a:extLst>
              <a:ext uri="{FF2B5EF4-FFF2-40B4-BE49-F238E27FC236}">
                <a16:creationId xmlns:a16="http://schemas.microsoft.com/office/drawing/2014/main" id="{E279E1A6-C0BF-498A-86A0-3BFC25EC36E6}"/>
              </a:ext>
            </a:extLst>
          </p:cNvPr>
          <p:cNvSpPr/>
          <p:nvPr/>
        </p:nvSpPr>
        <p:spPr>
          <a:xfrm>
            <a:off x="977708" y="2660321"/>
            <a:ext cx="3583659" cy="2434101"/>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Politicians were stirred into action and it was agreed that the colonies would finally be able to elect delegates to attend a future constitutional convention just as John Quick had suggested all those years ago in Corowa.</a:t>
            </a:r>
          </a:p>
        </p:txBody>
      </p:sp>
      <p:pic>
        <p:nvPicPr>
          <p:cNvPr id="3" name="Picture 2">
            <a:extLst>
              <a:ext uri="{FF2B5EF4-FFF2-40B4-BE49-F238E27FC236}">
                <a16:creationId xmlns:a16="http://schemas.microsoft.com/office/drawing/2014/main" id="{BD973BDE-D693-4139-91A6-DE7227D6E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9249" y="2537169"/>
            <a:ext cx="4241159" cy="3555656"/>
          </a:xfrm>
          <a:prstGeom prst="rect">
            <a:avLst/>
          </a:prstGeom>
          <a:effectLst>
            <a:outerShdw blurRad="63500" sx="102000" sy="102000" algn="ctr" rotWithShape="0">
              <a:prstClr val="black">
                <a:alpha val="40000"/>
              </a:prstClr>
            </a:outerShdw>
          </a:effectLst>
        </p:spPr>
      </p:pic>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spTree>
    <p:extLst>
      <p:ext uri="{BB962C8B-B14F-4D97-AF65-F5344CB8AC3E}">
        <p14:creationId xmlns:p14="http://schemas.microsoft.com/office/powerpoint/2010/main" val="212055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grpId="1" nodeType="clickEffect">
                                  <p:stCondLst>
                                    <p:cond delay="0"/>
                                  </p:stCondLst>
                                  <p:childTnLst>
                                    <p:animEffect transition="out" filter="fade">
                                      <p:cBhvr>
                                        <p:cTn id="17" dur="1000"/>
                                        <p:tgtEl>
                                          <p:spTgt spid="35"/>
                                        </p:tgtEl>
                                      </p:cBhvr>
                                    </p:animEffect>
                                    <p:anim calcmode="lin" valueType="num">
                                      <p:cBhvr>
                                        <p:cTn id="18" dur="1000"/>
                                        <p:tgtEl>
                                          <p:spTgt spid="35"/>
                                        </p:tgtEl>
                                        <p:attrNameLst>
                                          <p:attrName>ppt_x</p:attrName>
                                        </p:attrNameLst>
                                      </p:cBhvr>
                                      <p:tavLst>
                                        <p:tav tm="0">
                                          <p:val>
                                            <p:strVal val="ppt_x"/>
                                          </p:val>
                                        </p:tav>
                                        <p:tav tm="100000">
                                          <p:val>
                                            <p:strVal val="ppt_x"/>
                                          </p:val>
                                        </p:tav>
                                      </p:tavLst>
                                    </p:anim>
                                    <p:anim calcmode="lin" valueType="num">
                                      <p:cBhvr>
                                        <p:cTn id="19" dur="1000"/>
                                        <p:tgtEl>
                                          <p:spTgt spid="35"/>
                                        </p:tgtEl>
                                        <p:attrNameLst>
                                          <p:attrName>ppt_y</p:attrName>
                                        </p:attrNameLst>
                                      </p:cBhvr>
                                      <p:tavLst>
                                        <p:tav tm="0">
                                          <p:val>
                                            <p:strVal val="ppt_y"/>
                                          </p:val>
                                        </p:tav>
                                        <p:tav tm="100000">
                                          <p:val>
                                            <p:strVal val="ppt_y-.1"/>
                                          </p:val>
                                        </p:tav>
                                      </p:tavLst>
                                    </p:anim>
                                    <p:set>
                                      <p:cBhvr>
                                        <p:cTn id="20" dur="1" fill="hold">
                                          <p:stCondLst>
                                            <p:cond delay="999"/>
                                          </p:stCondLst>
                                        </p:cTn>
                                        <p:tgtEl>
                                          <p:spTgt spid="35"/>
                                        </p:tgtEl>
                                        <p:attrNameLst>
                                          <p:attrName>style.visibility</p:attrName>
                                        </p:attrNameLst>
                                      </p:cBhvr>
                                      <p:to>
                                        <p:strVal val="hidden"/>
                                      </p:to>
                                    </p:se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xit" presetSubtype="0" fill="hold" grpId="1" nodeType="clickEffect">
                                  <p:stCondLst>
                                    <p:cond delay="0"/>
                                  </p:stCondLst>
                                  <p:childTnLst>
                                    <p:animEffect transition="out" filter="fade">
                                      <p:cBhvr>
                                        <p:cTn id="30" dur="1000"/>
                                        <p:tgtEl>
                                          <p:spTgt spid="36"/>
                                        </p:tgtEl>
                                      </p:cBhvr>
                                    </p:animEffect>
                                    <p:anim calcmode="lin" valueType="num">
                                      <p:cBhvr>
                                        <p:cTn id="31" dur="1000"/>
                                        <p:tgtEl>
                                          <p:spTgt spid="36"/>
                                        </p:tgtEl>
                                        <p:attrNameLst>
                                          <p:attrName>ppt_x</p:attrName>
                                        </p:attrNameLst>
                                      </p:cBhvr>
                                      <p:tavLst>
                                        <p:tav tm="0">
                                          <p:val>
                                            <p:strVal val="ppt_x"/>
                                          </p:val>
                                        </p:tav>
                                        <p:tav tm="100000">
                                          <p:val>
                                            <p:strVal val="ppt_x"/>
                                          </p:val>
                                        </p:tav>
                                      </p:tavLst>
                                    </p:anim>
                                    <p:anim calcmode="lin" valueType="num">
                                      <p:cBhvr>
                                        <p:cTn id="32" dur="1000"/>
                                        <p:tgtEl>
                                          <p:spTgt spid="36"/>
                                        </p:tgtEl>
                                        <p:attrNameLst>
                                          <p:attrName>ppt_y</p:attrName>
                                        </p:attrNameLst>
                                      </p:cBhvr>
                                      <p:tavLst>
                                        <p:tav tm="0">
                                          <p:val>
                                            <p:strVal val="ppt_y"/>
                                          </p:val>
                                        </p:tav>
                                        <p:tav tm="100000">
                                          <p:val>
                                            <p:strVal val="ppt_y-.1"/>
                                          </p:val>
                                        </p:tav>
                                      </p:tavLst>
                                    </p:anim>
                                    <p:set>
                                      <p:cBhvr>
                                        <p:cTn id="33" dur="1" fill="hold">
                                          <p:stCondLst>
                                            <p:cond delay="999"/>
                                          </p:stCondLst>
                                        </p:cTn>
                                        <p:tgtEl>
                                          <p:spTgt spid="36"/>
                                        </p:tgtEl>
                                        <p:attrNameLst>
                                          <p:attrName>style.visibility</p:attrName>
                                        </p:attrNameLst>
                                      </p:cBhvr>
                                      <p:to>
                                        <p:strVal val="hidden"/>
                                      </p:to>
                                    </p:set>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35" grpId="1" animBg="1"/>
      <p:bldP spid="36" grpId="0" animBg="1"/>
      <p:bldP spid="36" grpId="1"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C40F01E-B2D9-4849-8B39-FF96829B68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1896 to 1901</a:t>
            </a:r>
          </a:p>
        </p:txBody>
      </p:sp>
      <p:sp>
        <p:nvSpPr>
          <p:cNvPr id="25" name="Rectangle 24">
            <a:extLst>
              <a:ext uri="{FF2B5EF4-FFF2-40B4-BE49-F238E27FC236}">
                <a16:creationId xmlns:a16="http://schemas.microsoft.com/office/drawing/2014/main" id="{98262D72-791F-4840-8D12-2E731F831F39}"/>
              </a:ext>
            </a:extLst>
          </p:cNvPr>
          <p:cNvSpPr/>
          <p:nvPr/>
        </p:nvSpPr>
        <p:spPr>
          <a:xfrm>
            <a:off x="-302004" y="1551963"/>
            <a:ext cx="4855411"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Three More Conventions, 1897-1898</a:t>
            </a:r>
          </a:p>
        </p:txBody>
      </p:sp>
      <p:sp>
        <p:nvSpPr>
          <p:cNvPr id="35" name="Rectangle 34">
            <a:extLst>
              <a:ext uri="{FF2B5EF4-FFF2-40B4-BE49-F238E27FC236}">
                <a16:creationId xmlns:a16="http://schemas.microsoft.com/office/drawing/2014/main" id="{F8F5661C-14A9-42F2-8F48-DFB46BC73525}"/>
              </a:ext>
            </a:extLst>
          </p:cNvPr>
          <p:cNvSpPr/>
          <p:nvPr/>
        </p:nvSpPr>
        <p:spPr>
          <a:xfrm>
            <a:off x="1101325" y="2961858"/>
            <a:ext cx="3886611" cy="1049106"/>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Three Constitutional Conventions were held in Adelaide, Sydney and Melbourne over the next two years.</a:t>
            </a:r>
          </a:p>
        </p:txBody>
      </p:sp>
      <p:sp>
        <p:nvSpPr>
          <p:cNvPr id="36" name="Rectangle 35">
            <a:extLst>
              <a:ext uri="{FF2B5EF4-FFF2-40B4-BE49-F238E27FC236}">
                <a16:creationId xmlns:a16="http://schemas.microsoft.com/office/drawing/2014/main" id="{0A19A69B-CC22-41BD-910D-034075ADE419}"/>
              </a:ext>
            </a:extLst>
          </p:cNvPr>
          <p:cNvSpPr/>
          <p:nvPr/>
        </p:nvSpPr>
        <p:spPr>
          <a:xfrm>
            <a:off x="1101325" y="2269361"/>
            <a:ext cx="3886610" cy="2434101"/>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Following each convention, delegates took the amended draft constitution back to their colonies for approval.</a:t>
            </a:r>
          </a:p>
          <a:p>
            <a:endParaRPr lang="en-US" dirty="0">
              <a:cs typeface="Twinkl"/>
            </a:endParaRPr>
          </a:p>
          <a:p>
            <a:r>
              <a:rPr lang="en-US" dirty="0">
                <a:cs typeface="Twinkl"/>
              </a:rPr>
              <a:t>By 1898, a final draft was agreed by the delegates and could be put to the people at a referendum.</a:t>
            </a:r>
          </a:p>
        </p:txBody>
      </p:sp>
      <p:sp>
        <p:nvSpPr>
          <p:cNvPr id="39" name="Rectangle 38">
            <a:extLst>
              <a:ext uri="{FF2B5EF4-FFF2-40B4-BE49-F238E27FC236}">
                <a16:creationId xmlns:a16="http://schemas.microsoft.com/office/drawing/2014/main" id="{E279E1A6-C0BF-498A-86A0-3BFC25EC36E6}"/>
              </a:ext>
            </a:extLst>
          </p:cNvPr>
          <p:cNvSpPr/>
          <p:nvPr/>
        </p:nvSpPr>
        <p:spPr>
          <a:xfrm>
            <a:off x="1101326" y="2407860"/>
            <a:ext cx="3886609" cy="2157102"/>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Throughout the three conferences, many delegates changed their minds several times but none more famously than George Reid.</a:t>
            </a:r>
          </a:p>
          <a:p>
            <a:endParaRPr lang="en-US" dirty="0">
              <a:cs typeface="Twinkl"/>
            </a:endParaRPr>
          </a:p>
          <a:p>
            <a:r>
              <a:rPr lang="en-US" dirty="0">
                <a:cs typeface="Twinkl"/>
              </a:rPr>
              <a:t>Click the link below to listen to George Reid’s story.</a:t>
            </a:r>
          </a:p>
        </p:txBody>
      </p:sp>
      <p:grpSp>
        <p:nvGrpSpPr>
          <p:cNvPr id="6" name="Group 5">
            <a:extLst>
              <a:ext uri="{FF2B5EF4-FFF2-40B4-BE49-F238E27FC236}">
                <a16:creationId xmlns:a16="http://schemas.microsoft.com/office/drawing/2014/main" id="{7B97086F-8353-4BB0-98AE-6A9789757610}"/>
              </a:ext>
            </a:extLst>
          </p:cNvPr>
          <p:cNvGrpSpPr/>
          <p:nvPr/>
        </p:nvGrpSpPr>
        <p:grpSpPr>
          <a:xfrm>
            <a:off x="5438655" y="2310819"/>
            <a:ext cx="2719346" cy="2719346"/>
            <a:chOff x="5128591" y="2286405"/>
            <a:chExt cx="2719346" cy="2719346"/>
          </a:xfrm>
          <a:effectLst>
            <a:outerShdw blurRad="63500" sx="102000" sy="102000" algn="ctr" rotWithShape="0">
              <a:prstClr val="black">
                <a:alpha val="40000"/>
              </a:prstClr>
            </a:outerShdw>
          </a:effectLst>
        </p:grpSpPr>
        <p:sp>
          <p:nvSpPr>
            <p:cNvPr id="2" name="Oval 1">
              <a:extLst>
                <a:ext uri="{FF2B5EF4-FFF2-40B4-BE49-F238E27FC236}">
                  <a16:creationId xmlns:a16="http://schemas.microsoft.com/office/drawing/2014/main" id="{D2D5C68E-8041-41A8-BFFF-631620391CA5}"/>
                </a:ext>
              </a:extLst>
            </p:cNvPr>
            <p:cNvSpPr/>
            <p:nvPr/>
          </p:nvSpPr>
          <p:spPr>
            <a:xfrm>
              <a:off x="5128591" y="2286405"/>
              <a:ext cx="2719346" cy="2719346"/>
            </a:xfrm>
            <a:prstGeom prst="ellipse">
              <a:avLst/>
            </a:prstGeom>
            <a:solidFill>
              <a:schemeClr val="bg1"/>
            </a:solidFill>
            <a:ln w="38100">
              <a:solidFill>
                <a:srgbClr val="006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C586412D-7753-49C9-ADDB-6BB2A935E38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25" t="3431" r="30833" b="831"/>
            <a:stretch/>
          </p:blipFill>
          <p:spPr>
            <a:xfrm>
              <a:off x="5159829" y="2306097"/>
              <a:ext cx="2657790" cy="2667838"/>
            </a:xfrm>
            <a:prstGeom prst="ellipse">
              <a:avLst/>
            </a:prstGeom>
          </p:spPr>
        </p:pic>
      </p:grpSp>
      <p:grpSp>
        <p:nvGrpSpPr>
          <p:cNvPr id="31" name="Group 30">
            <a:extLst>
              <a:ext uri="{FF2B5EF4-FFF2-40B4-BE49-F238E27FC236}">
                <a16:creationId xmlns:a16="http://schemas.microsoft.com/office/drawing/2014/main" id="{2F19B032-A7A2-4DD1-86A6-6FAECD14F568}"/>
              </a:ext>
            </a:extLst>
          </p:cNvPr>
          <p:cNvGrpSpPr/>
          <p:nvPr/>
        </p:nvGrpSpPr>
        <p:grpSpPr>
          <a:xfrm>
            <a:off x="3518409" y="4265534"/>
            <a:ext cx="1033669" cy="1033669"/>
            <a:chOff x="3307743" y="4452841"/>
            <a:chExt cx="1033669" cy="1033669"/>
          </a:xfrm>
        </p:grpSpPr>
        <p:sp>
          <p:nvSpPr>
            <p:cNvPr id="32" name="Oval 31">
              <a:extLst>
                <a:ext uri="{FF2B5EF4-FFF2-40B4-BE49-F238E27FC236}">
                  <a16:creationId xmlns:a16="http://schemas.microsoft.com/office/drawing/2014/main" id="{DC85EBE4-99D2-456A-B338-8CB7B4956386}"/>
                </a:ext>
              </a:extLst>
            </p:cNvPr>
            <p:cNvSpPr/>
            <p:nvPr/>
          </p:nvSpPr>
          <p:spPr>
            <a:xfrm>
              <a:off x="3307743" y="4452841"/>
              <a:ext cx="1033669" cy="1033669"/>
            </a:xfrm>
            <a:prstGeom prst="ellipse">
              <a:avLst/>
            </a:prstGeom>
            <a:solidFill>
              <a:srgbClr val="00639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Isosceles Triangle 32">
              <a:extLst>
                <a:ext uri="{FF2B5EF4-FFF2-40B4-BE49-F238E27FC236}">
                  <a16:creationId xmlns:a16="http://schemas.microsoft.com/office/drawing/2014/main" id="{939BDBAB-94A4-4B51-A61C-56671E3F870A}"/>
                </a:ext>
              </a:extLst>
            </p:cNvPr>
            <p:cNvSpPr/>
            <p:nvPr/>
          </p:nvSpPr>
          <p:spPr>
            <a:xfrm rot="5400000">
              <a:off x="3552509" y="4687153"/>
              <a:ext cx="655451" cy="56504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George Reid - Lesson 2 - Federation PlanIt">
            <a:hlinkClick r:id="" action="ppaction://media"/>
            <a:extLst>
              <a:ext uri="{FF2B5EF4-FFF2-40B4-BE49-F238E27FC236}">
                <a16:creationId xmlns:a16="http://schemas.microsoft.com/office/drawing/2014/main" id="{8C9B6459-00E8-4BA7-A679-FB7B728242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7107" y="4711554"/>
            <a:ext cx="609600" cy="609600"/>
          </a:xfrm>
          <a:prstGeom prst="rect">
            <a:avLst/>
          </a:prstGeom>
        </p:spPr>
      </p:pic>
      <p:grpSp>
        <p:nvGrpSpPr>
          <p:cNvPr id="23" name="Group 22">
            <a:extLst>
              <a:ext uri="{FF2B5EF4-FFF2-40B4-BE49-F238E27FC236}">
                <a16:creationId xmlns:a16="http://schemas.microsoft.com/office/drawing/2014/main" id="{5C429C1D-0CB2-439A-AEB5-3FE3719CFD92}"/>
              </a:ext>
            </a:extLst>
          </p:cNvPr>
          <p:cNvGrpSpPr/>
          <p:nvPr/>
        </p:nvGrpSpPr>
        <p:grpSpPr>
          <a:xfrm>
            <a:off x="755650" y="5159229"/>
            <a:ext cx="7632700" cy="970111"/>
            <a:chOff x="755650" y="5159229"/>
            <a:chExt cx="7632700" cy="970111"/>
          </a:xfrm>
        </p:grpSpPr>
        <p:sp>
          <p:nvSpPr>
            <p:cNvPr id="26" name="Rectangular Callout 23">
              <a:extLst>
                <a:ext uri="{FF2B5EF4-FFF2-40B4-BE49-F238E27FC236}">
                  <a16:creationId xmlns:a16="http://schemas.microsoft.com/office/drawing/2014/main" id="{BE9F7918-172D-4B57-967E-428502F81694}"/>
                </a:ext>
              </a:extLst>
            </p:cNvPr>
            <p:cNvSpPr/>
            <p:nvPr/>
          </p:nvSpPr>
          <p:spPr bwMode="auto">
            <a:xfrm>
              <a:off x="755650" y="5159229"/>
              <a:ext cx="7632700" cy="970111"/>
            </a:xfrm>
            <a:custGeom>
              <a:avLst/>
              <a:gdLst>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473653 h 811976"/>
                <a:gd name="connsiteX6" fmla="*/ 7632700 w 7632700"/>
                <a:gd name="connsiteY6" fmla="*/ 571842 h 811976"/>
                <a:gd name="connsiteX7" fmla="*/ 7632700 w 7632700"/>
                <a:gd name="connsiteY7" fmla="*/ 676647 h 811976"/>
                <a:gd name="connsiteX8" fmla="*/ 7632700 w 7632700"/>
                <a:gd name="connsiteY8" fmla="*/ 811976 h 811976"/>
                <a:gd name="connsiteX9" fmla="*/ 6360583 w 7632700"/>
                <a:gd name="connsiteY9" fmla="*/ 811976 h 811976"/>
                <a:gd name="connsiteX10" fmla="*/ 4452408 w 7632700"/>
                <a:gd name="connsiteY10" fmla="*/ 811976 h 811976"/>
                <a:gd name="connsiteX11" fmla="*/ 4452408 w 7632700"/>
                <a:gd name="connsiteY11" fmla="*/ 811976 h 811976"/>
                <a:gd name="connsiteX12" fmla="*/ 0 w 7632700"/>
                <a:gd name="connsiteY12" fmla="*/ 811976 h 811976"/>
                <a:gd name="connsiteX13" fmla="*/ 0 w 7632700"/>
                <a:gd name="connsiteY13" fmla="*/ 676647 h 811976"/>
                <a:gd name="connsiteX14" fmla="*/ 0 w 7632700"/>
                <a:gd name="connsiteY14" fmla="*/ 473653 h 811976"/>
                <a:gd name="connsiteX15" fmla="*/ 0 w 7632700"/>
                <a:gd name="connsiteY15" fmla="*/ 473653 h 811976"/>
                <a:gd name="connsiteX16" fmla="*/ 0 w 7632700"/>
                <a:gd name="connsiteY16"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571842 h 811976"/>
                <a:gd name="connsiteX6" fmla="*/ 7632700 w 7632700"/>
                <a:gd name="connsiteY6" fmla="*/ 676647 h 811976"/>
                <a:gd name="connsiteX7" fmla="*/ 7632700 w 7632700"/>
                <a:gd name="connsiteY7" fmla="*/ 811976 h 811976"/>
                <a:gd name="connsiteX8" fmla="*/ 6360583 w 7632700"/>
                <a:gd name="connsiteY8" fmla="*/ 811976 h 811976"/>
                <a:gd name="connsiteX9" fmla="*/ 4452408 w 7632700"/>
                <a:gd name="connsiteY9" fmla="*/ 811976 h 811976"/>
                <a:gd name="connsiteX10" fmla="*/ 4452408 w 7632700"/>
                <a:gd name="connsiteY10" fmla="*/ 811976 h 811976"/>
                <a:gd name="connsiteX11" fmla="*/ 0 w 7632700"/>
                <a:gd name="connsiteY11" fmla="*/ 811976 h 811976"/>
                <a:gd name="connsiteX12" fmla="*/ 0 w 7632700"/>
                <a:gd name="connsiteY12" fmla="*/ 676647 h 811976"/>
                <a:gd name="connsiteX13" fmla="*/ 0 w 7632700"/>
                <a:gd name="connsiteY13" fmla="*/ 473653 h 811976"/>
                <a:gd name="connsiteX14" fmla="*/ 0 w 7632700"/>
                <a:gd name="connsiteY14" fmla="*/ 473653 h 811976"/>
                <a:gd name="connsiteX15" fmla="*/ 0 w 7632700"/>
                <a:gd name="connsiteY15"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676647 h 811976"/>
                <a:gd name="connsiteX6" fmla="*/ 7632700 w 7632700"/>
                <a:gd name="connsiteY6" fmla="*/ 811976 h 811976"/>
                <a:gd name="connsiteX7" fmla="*/ 6360583 w 7632700"/>
                <a:gd name="connsiteY7" fmla="*/ 811976 h 811976"/>
                <a:gd name="connsiteX8" fmla="*/ 4452408 w 7632700"/>
                <a:gd name="connsiteY8" fmla="*/ 811976 h 811976"/>
                <a:gd name="connsiteX9" fmla="*/ 4452408 w 7632700"/>
                <a:gd name="connsiteY9" fmla="*/ 811976 h 811976"/>
                <a:gd name="connsiteX10" fmla="*/ 0 w 7632700"/>
                <a:gd name="connsiteY10" fmla="*/ 811976 h 811976"/>
                <a:gd name="connsiteX11" fmla="*/ 0 w 7632700"/>
                <a:gd name="connsiteY11" fmla="*/ 676647 h 811976"/>
                <a:gd name="connsiteX12" fmla="*/ 0 w 7632700"/>
                <a:gd name="connsiteY12" fmla="*/ 473653 h 811976"/>
                <a:gd name="connsiteX13" fmla="*/ 0 w 7632700"/>
                <a:gd name="connsiteY13" fmla="*/ 473653 h 811976"/>
                <a:gd name="connsiteX14" fmla="*/ 0 w 7632700"/>
                <a:gd name="connsiteY14"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811976 h 811976"/>
                <a:gd name="connsiteX6" fmla="*/ 6360583 w 7632700"/>
                <a:gd name="connsiteY6" fmla="*/ 811976 h 811976"/>
                <a:gd name="connsiteX7" fmla="*/ 4452408 w 7632700"/>
                <a:gd name="connsiteY7" fmla="*/ 811976 h 811976"/>
                <a:gd name="connsiteX8" fmla="*/ 4452408 w 7632700"/>
                <a:gd name="connsiteY8" fmla="*/ 811976 h 811976"/>
                <a:gd name="connsiteX9" fmla="*/ 0 w 7632700"/>
                <a:gd name="connsiteY9" fmla="*/ 811976 h 811976"/>
                <a:gd name="connsiteX10" fmla="*/ 0 w 7632700"/>
                <a:gd name="connsiteY10" fmla="*/ 676647 h 811976"/>
                <a:gd name="connsiteX11" fmla="*/ 0 w 7632700"/>
                <a:gd name="connsiteY11" fmla="*/ 473653 h 811976"/>
                <a:gd name="connsiteX12" fmla="*/ 0 w 7632700"/>
                <a:gd name="connsiteY12" fmla="*/ 473653 h 811976"/>
                <a:gd name="connsiteX13" fmla="*/ 0 w 7632700"/>
                <a:gd name="connsiteY13" fmla="*/ 0 h 811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32700" h="811976">
                  <a:moveTo>
                    <a:pt x="0" y="0"/>
                  </a:moveTo>
                  <a:lnTo>
                    <a:pt x="4452408" y="0"/>
                  </a:lnTo>
                  <a:lnTo>
                    <a:pt x="4452408" y="0"/>
                  </a:lnTo>
                  <a:lnTo>
                    <a:pt x="6360583" y="0"/>
                  </a:lnTo>
                  <a:lnTo>
                    <a:pt x="7632700" y="0"/>
                  </a:lnTo>
                  <a:lnTo>
                    <a:pt x="7632700" y="811976"/>
                  </a:lnTo>
                  <a:lnTo>
                    <a:pt x="6360583" y="811976"/>
                  </a:lnTo>
                  <a:lnTo>
                    <a:pt x="4452408" y="811976"/>
                  </a:lnTo>
                  <a:lnTo>
                    <a:pt x="4452408" y="811976"/>
                  </a:lnTo>
                  <a:lnTo>
                    <a:pt x="0" y="811976"/>
                  </a:lnTo>
                  <a:lnTo>
                    <a:pt x="0" y="676647"/>
                  </a:lnTo>
                  <a:lnTo>
                    <a:pt x="0" y="473653"/>
                  </a:lnTo>
                  <a:lnTo>
                    <a:pt x="0" y="473653"/>
                  </a:lnTo>
                  <a:lnTo>
                    <a:pt x="0" y="0"/>
                  </a:lnTo>
                  <a:close/>
                </a:path>
              </a:pathLst>
            </a:cu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GB" kern="0" dirty="0">
                <a:solidFill>
                  <a:schemeClr val="tx1"/>
                </a:solidFill>
              </a:endParaRPr>
            </a:p>
          </p:txBody>
        </p:sp>
        <p:sp>
          <p:nvSpPr>
            <p:cNvPr id="27" name="Rectangle 7">
              <a:extLst>
                <a:ext uri="{FF2B5EF4-FFF2-40B4-BE49-F238E27FC236}">
                  <a16:creationId xmlns:a16="http://schemas.microsoft.com/office/drawing/2014/main" id="{B53E11CD-6630-4D65-82DE-5B6930D65855}"/>
                </a:ext>
              </a:extLst>
            </p:cNvPr>
            <p:cNvSpPr>
              <a:spLocks noChangeArrowheads="1"/>
            </p:cNvSpPr>
            <p:nvPr/>
          </p:nvSpPr>
          <p:spPr bwMode="auto">
            <a:xfrm>
              <a:off x="1103018" y="5354453"/>
              <a:ext cx="6744919"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Twinkl" pitchFamily="2" charset="0"/>
                  <a:cs typeface="Twinkl"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Twinkl" pitchFamily="2" charset="0"/>
                  <a:cs typeface="Twinkl"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9pPr>
            </a:lstStyle>
            <a:p>
              <a:pPr>
                <a:buNone/>
              </a:pPr>
              <a:r>
                <a:rPr lang="en-US" dirty="0">
                  <a:solidFill>
                    <a:schemeClr val="tx1"/>
                  </a:solidFill>
                  <a:latin typeface="Twinkl"/>
                  <a:cs typeface="Twinkl"/>
                </a:rPr>
                <a:t>Can you think of any reasons why the delegates wanted to give the people a final vote on the constitution?</a:t>
              </a:r>
            </a:p>
          </p:txBody>
        </p:sp>
      </p:grpSp>
      <p:pic>
        <p:nvPicPr>
          <p:cNvPr id="28" name="Question Mark">
            <a:extLst>
              <a:ext uri="{FF2B5EF4-FFF2-40B4-BE49-F238E27FC236}">
                <a16:creationId xmlns:a16="http://schemas.microsoft.com/office/drawing/2014/main" id="{83D1A4A7-B60F-4876-BF61-71BC3EA750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7814444" y="5231079"/>
            <a:ext cx="504000" cy="5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Question Close">
            <a:extLst>
              <a:ext uri="{FF2B5EF4-FFF2-40B4-BE49-F238E27FC236}">
                <a16:creationId xmlns:a16="http://schemas.microsoft.com/office/drawing/2014/main" id="{2E3B7FEA-5569-4366-8529-2332CE34CAD9}"/>
              </a:ext>
            </a:extLst>
          </p:cNvPr>
          <p:cNvSpPr/>
          <p:nvPr/>
        </p:nvSpPr>
        <p:spPr bwMode="auto">
          <a:xfrm>
            <a:off x="755647" y="5159229"/>
            <a:ext cx="360000" cy="3238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b="1" kern="0" dirty="0">
                <a:solidFill>
                  <a:schemeClr val="bg1"/>
                </a:solidFill>
              </a:rPr>
              <a:t>X</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spTree>
    <p:extLst>
      <p:ext uri="{BB962C8B-B14F-4D97-AF65-F5344CB8AC3E}">
        <p14:creationId xmlns:p14="http://schemas.microsoft.com/office/powerpoint/2010/main" val="356379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par>
                                <p:cTn id="14" presetID="2" presetClass="entr" presetSubtype="2" fill="hold" nodeType="withEffect">
                                  <p:stCondLst>
                                    <p:cond delay="25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xit" presetSubtype="0" fill="hold" grpId="1" nodeType="clickEffect">
                                  <p:stCondLst>
                                    <p:cond delay="0"/>
                                  </p:stCondLst>
                                  <p:childTnLst>
                                    <p:animEffect transition="out" filter="fade">
                                      <p:cBhvr>
                                        <p:cTn id="21" dur="1000"/>
                                        <p:tgtEl>
                                          <p:spTgt spid="35"/>
                                        </p:tgtEl>
                                      </p:cBhvr>
                                    </p:animEffect>
                                    <p:anim calcmode="lin" valueType="num">
                                      <p:cBhvr>
                                        <p:cTn id="22" dur="1000"/>
                                        <p:tgtEl>
                                          <p:spTgt spid="35"/>
                                        </p:tgtEl>
                                        <p:attrNameLst>
                                          <p:attrName>ppt_x</p:attrName>
                                        </p:attrNameLst>
                                      </p:cBhvr>
                                      <p:tavLst>
                                        <p:tav tm="0">
                                          <p:val>
                                            <p:strVal val="ppt_x"/>
                                          </p:val>
                                        </p:tav>
                                        <p:tav tm="100000">
                                          <p:val>
                                            <p:strVal val="ppt_x"/>
                                          </p:val>
                                        </p:tav>
                                      </p:tavLst>
                                    </p:anim>
                                    <p:anim calcmode="lin" valueType="num">
                                      <p:cBhvr>
                                        <p:cTn id="23" dur="1000"/>
                                        <p:tgtEl>
                                          <p:spTgt spid="35"/>
                                        </p:tgtEl>
                                        <p:attrNameLst>
                                          <p:attrName>ppt_y</p:attrName>
                                        </p:attrNameLst>
                                      </p:cBhvr>
                                      <p:tavLst>
                                        <p:tav tm="0">
                                          <p:val>
                                            <p:strVal val="ppt_y"/>
                                          </p:val>
                                        </p:tav>
                                        <p:tav tm="100000">
                                          <p:val>
                                            <p:strVal val="ppt_y-.1"/>
                                          </p:val>
                                        </p:tav>
                                      </p:tavLst>
                                    </p:anim>
                                    <p:set>
                                      <p:cBhvr>
                                        <p:cTn id="24" dur="1" fill="hold">
                                          <p:stCondLst>
                                            <p:cond delay="999"/>
                                          </p:stCondLst>
                                        </p:cTn>
                                        <p:tgtEl>
                                          <p:spTgt spid="35"/>
                                        </p:tgtEl>
                                        <p:attrNameLst>
                                          <p:attrName>style.visibility</p:attrName>
                                        </p:attrNameLst>
                                      </p:cBhvr>
                                      <p:to>
                                        <p:strVal val="hidden"/>
                                      </p:to>
                                    </p:se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xit" presetSubtype="0" fill="hold" grpId="1" nodeType="clickEffect">
                                  <p:stCondLst>
                                    <p:cond delay="0"/>
                                  </p:stCondLst>
                                  <p:childTnLst>
                                    <p:animEffect transition="out" filter="fade">
                                      <p:cBhvr>
                                        <p:cTn id="34" dur="1000"/>
                                        <p:tgtEl>
                                          <p:spTgt spid="36"/>
                                        </p:tgtEl>
                                      </p:cBhvr>
                                    </p:animEffect>
                                    <p:anim calcmode="lin" valueType="num">
                                      <p:cBhvr>
                                        <p:cTn id="35" dur="1000"/>
                                        <p:tgtEl>
                                          <p:spTgt spid="36"/>
                                        </p:tgtEl>
                                        <p:attrNameLst>
                                          <p:attrName>ppt_x</p:attrName>
                                        </p:attrNameLst>
                                      </p:cBhvr>
                                      <p:tavLst>
                                        <p:tav tm="0">
                                          <p:val>
                                            <p:strVal val="ppt_x"/>
                                          </p:val>
                                        </p:tav>
                                        <p:tav tm="100000">
                                          <p:val>
                                            <p:strVal val="ppt_x"/>
                                          </p:val>
                                        </p:tav>
                                      </p:tavLst>
                                    </p:anim>
                                    <p:anim calcmode="lin" valueType="num">
                                      <p:cBhvr>
                                        <p:cTn id="36" dur="1000"/>
                                        <p:tgtEl>
                                          <p:spTgt spid="36"/>
                                        </p:tgtEl>
                                        <p:attrNameLst>
                                          <p:attrName>ppt_y</p:attrName>
                                        </p:attrNameLst>
                                      </p:cBhvr>
                                      <p:tavLst>
                                        <p:tav tm="0">
                                          <p:val>
                                            <p:strVal val="ppt_y"/>
                                          </p:val>
                                        </p:tav>
                                        <p:tav tm="100000">
                                          <p:val>
                                            <p:strVal val="ppt_y-.1"/>
                                          </p:val>
                                        </p:tav>
                                      </p:tavLst>
                                    </p:anim>
                                    <p:set>
                                      <p:cBhvr>
                                        <p:cTn id="37" dur="1" fill="hold">
                                          <p:stCondLst>
                                            <p:cond delay="999"/>
                                          </p:stCondLst>
                                        </p:cTn>
                                        <p:tgtEl>
                                          <p:spTgt spid="36"/>
                                        </p:tgtEl>
                                        <p:attrNameLst>
                                          <p:attrName>style.visibility</p:attrName>
                                        </p:attrNameLst>
                                      </p:cBhvr>
                                      <p:to>
                                        <p:strVal val="hidden"/>
                                      </p:to>
                                    </p:set>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1000"/>
                                        <p:tgtEl>
                                          <p:spTgt spid="39"/>
                                        </p:tgtEl>
                                      </p:cBhvr>
                                    </p:animEffect>
                                    <p:anim calcmode="lin" valueType="num">
                                      <p:cBhvr>
                                        <p:cTn id="42" dur="1000" fill="hold"/>
                                        <p:tgtEl>
                                          <p:spTgt spid="39"/>
                                        </p:tgtEl>
                                        <p:attrNameLst>
                                          <p:attrName>ppt_x</p:attrName>
                                        </p:attrNameLst>
                                      </p:cBhvr>
                                      <p:tavLst>
                                        <p:tav tm="0">
                                          <p:val>
                                            <p:strVal val="#ppt_x"/>
                                          </p:val>
                                        </p:tav>
                                        <p:tav tm="100000">
                                          <p:val>
                                            <p:strVal val="#ppt_x"/>
                                          </p:val>
                                        </p:tav>
                                      </p:tavLst>
                                    </p:anim>
                                    <p:anim calcmode="lin" valueType="num">
                                      <p:cBhvr>
                                        <p:cTn id="43" dur="1000" fill="hold"/>
                                        <p:tgtEl>
                                          <p:spTgt spid="3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26" presetClass="emph" presetSubtype="0" fill="hold" nodeType="afterEffect">
                                  <p:stCondLst>
                                    <p:cond delay="0"/>
                                  </p:stCondLst>
                                  <p:childTnLst>
                                    <p:animEffect transition="out" filter="fade">
                                      <p:cBhvr>
                                        <p:cTn id="51" dur="500" tmFilter="0, 0; .2, .5; .8, .5; 1, 0"/>
                                        <p:tgtEl>
                                          <p:spTgt spid="31"/>
                                        </p:tgtEl>
                                      </p:cBhvr>
                                    </p:animEffect>
                                    <p:animScale>
                                      <p:cBhvr>
                                        <p:cTn id="52" dur="250" autoRev="1" fill="hold"/>
                                        <p:tgtEl>
                                          <p:spTgt spid="31"/>
                                        </p:tgtEl>
                                      </p:cBhvr>
                                      <p:by x="105000" y="105000"/>
                                    </p:animScale>
                                  </p:childTnLst>
                                </p:cTn>
                              </p:par>
                            </p:childTnLst>
                          </p:cTn>
                        </p:par>
                        <p:par>
                          <p:cTn id="53" fill="hold">
                            <p:stCondLst>
                              <p:cond delay="2500"/>
                            </p:stCondLst>
                            <p:childTnLst>
                              <p:par>
                                <p:cTn id="54" presetID="26" presetClass="emph" presetSubtype="0" fill="hold" nodeType="afterEffect">
                                  <p:stCondLst>
                                    <p:cond delay="0"/>
                                  </p:stCondLst>
                                  <p:childTnLst>
                                    <p:animEffect transition="out" filter="fade">
                                      <p:cBhvr>
                                        <p:cTn id="55" dur="500" tmFilter="0, 0; .2, .5; .8, .5; 1, 0"/>
                                        <p:tgtEl>
                                          <p:spTgt spid="31"/>
                                        </p:tgtEl>
                                      </p:cBhvr>
                                    </p:animEffect>
                                    <p:animScale>
                                      <p:cBhvr>
                                        <p:cTn id="56"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28"/>
                    </p:tgtEl>
                  </p:cond>
                </p:stCondLst>
                <p:endSync evt="end" delay="0">
                  <p:rtn val="all"/>
                </p:endSync>
                <p:childTnLst>
                  <p:par>
                    <p:cTn id="58" fill="hold">
                      <p:stCondLst>
                        <p:cond delay="0"/>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nextCondLst>
                <p:cond evt="onClick" delay="0">
                  <p:tgtEl>
                    <p:spTgt spid="28"/>
                  </p:tgtEl>
                </p:cond>
              </p:nextCondLst>
            </p:seq>
            <p:seq concurrent="1" nextAc="seek">
              <p:cTn id="66" restart="whenNotActive" fill="hold" evtFilter="cancelBubble" nodeType="interactiveSeq">
                <p:stCondLst>
                  <p:cond evt="onClick" delay="0">
                    <p:tgtEl>
                      <p:spTgt spid="29"/>
                    </p:tgtEl>
                  </p:cond>
                </p:stCondLst>
                <p:endSync evt="end" delay="0">
                  <p:rtn val="all"/>
                </p:endSync>
                <p:childTnLst>
                  <p:par>
                    <p:cTn id="67" fill="hold">
                      <p:stCondLst>
                        <p:cond delay="0"/>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29"/>
                                        </p:tgtEl>
                                      </p:cBhvr>
                                    </p:animEffect>
                                    <p:set>
                                      <p:cBhvr>
                                        <p:cTn id="71" dur="1" fill="hold">
                                          <p:stCondLst>
                                            <p:cond delay="499"/>
                                          </p:stCondLst>
                                        </p:cTn>
                                        <p:tgtEl>
                                          <p:spTgt spid="29"/>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3"/>
                                        </p:tgtEl>
                                      </p:cBhvr>
                                    </p:animEffect>
                                    <p:set>
                                      <p:cBhvr>
                                        <p:cTn id="74"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9"/>
                  </p:tgtEl>
                </p:cond>
              </p:nextCondLst>
            </p:seq>
            <p:audio>
              <p:cMediaNode vol="80000">
                <p:cTn id="75" fill="hold" display="0">
                  <p:stCondLst>
                    <p:cond delay="indefinite"/>
                  </p:stCondLst>
                  <p:endCondLst>
                    <p:cond evt="onStopAudio" delay="0">
                      <p:tgtEl>
                        <p:sldTgt/>
                      </p:tgtEl>
                    </p:cond>
                  </p:endCondLst>
                </p:cTn>
                <p:tgtEl>
                  <p:spTgt spid="7"/>
                </p:tgtEl>
              </p:cMediaNode>
            </p:audio>
            <p:seq concurrent="1" nextAc="seek">
              <p:cTn id="76" restart="whenNotActive" fill="hold" evtFilter="cancelBubble" nodeType="interactiveSeq">
                <p:stCondLst>
                  <p:cond evt="onClick" delay="0">
                    <p:tgtEl>
                      <p:spTgt spid="31"/>
                    </p:tgtEl>
                  </p:cond>
                </p:stCondLst>
                <p:endSync evt="end" delay="0">
                  <p:rtn val="all"/>
                </p:endSync>
                <p:childTnLst>
                  <p:par>
                    <p:cTn id="77" fill="hold">
                      <p:stCondLst>
                        <p:cond delay="0"/>
                      </p:stCondLst>
                      <p:childTnLst>
                        <p:par>
                          <p:cTn id="78" fill="hold">
                            <p:stCondLst>
                              <p:cond delay="0"/>
                            </p:stCondLst>
                            <p:childTnLst>
                              <p:par>
                                <p:cTn id="79" presetID="1" presetClass="mediacall" presetSubtype="0" fill="hold" nodeType="clickEffect">
                                  <p:stCondLst>
                                    <p:cond delay="0"/>
                                  </p:stCondLst>
                                  <p:childTnLst>
                                    <p:cmd type="call" cmd="playFrom(0.0)">
                                      <p:cBhvr>
                                        <p:cTn id="80" dur="108000" fill="hold"/>
                                        <p:tgtEl>
                                          <p:spTgt spid="7"/>
                                        </p:tgtEl>
                                      </p:cBhvr>
                                    </p:cmd>
                                  </p:childTnLst>
                                </p:cTn>
                              </p:par>
                            </p:childTnLst>
                          </p:cTn>
                        </p:par>
                      </p:childTnLst>
                    </p:cTn>
                  </p:par>
                </p:childTnLst>
              </p:cTn>
              <p:nextCondLst>
                <p:cond evt="onClick" delay="0">
                  <p:tgtEl>
                    <p:spTgt spid="31"/>
                  </p:tgtEl>
                </p:cond>
              </p:nextCondLst>
            </p:seq>
          </p:childTnLst>
        </p:cTn>
      </p:par>
    </p:tnLst>
    <p:bldLst>
      <p:bldP spid="25" grpId="0" animBg="1"/>
      <p:bldP spid="35" grpId="0" animBg="1"/>
      <p:bldP spid="35" grpId="1" animBg="1"/>
      <p:bldP spid="36" grpId="0" animBg="1"/>
      <p:bldP spid="36" grpId="1" animBg="1"/>
      <p:bldP spid="39" grpId="0"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C40F01E-B2D9-4849-8B39-FF96829B68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1896 to 1901</a:t>
            </a:r>
          </a:p>
        </p:txBody>
      </p:sp>
      <p:sp>
        <p:nvSpPr>
          <p:cNvPr id="25" name="Rectangle 24">
            <a:extLst>
              <a:ext uri="{FF2B5EF4-FFF2-40B4-BE49-F238E27FC236}">
                <a16:creationId xmlns:a16="http://schemas.microsoft.com/office/drawing/2014/main" id="{98262D72-791F-4840-8D12-2E731F831F39}"/>
              </a:ext>
            </a:extLst>
          </p:cNvPr>
          <p:cNvSpPr/>
          <p:nvPr/>
        </p:nvSpPr>
        <p:spPr>
          <a:xfrm>
            <a:off x="-302004" y="1551963"/>
            <a:ext cx="4855411"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First Referendum, 1898</a:t>
            </a:r>
          </a:p>
        </p:txBody>
      </p:sp>
      <p:sp>
        <p:nvSpPr>
          <p:cNvPr id="35" name="Rectangle 34">
            <a:extLst>
              <a:ext uri="{FF2B5EF4-FFF2-40B4-BE49-F238E27FC236}">
                <a16:creationId xmlns:a16="http://schemas.microsoft.com/office/drawing/2014/main" id="{F8F5661C-14A9-42F2-8F48-DFB46BC73525}"/>
              </a:ext>
            </a:extLst>
          </p:cNvPr>
          <p:cNvSpPr/>
          <p:nvPr/>
        </p:nvSpPr>
        <p:spPr>
          <a:xfrm>
            <a:off x="951519" y="2367377"/>
            <a:ext cx="7203776" cy="1603104"/>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The first referendum was held in four colonies: Victoria, South Australia, Tasmania and New South Wales.</a:t>
            </a:r>
          </a:p>
          <a:p>
            <a:endParaRPr lang="en-US" dirty="0">
              <a:cs typeface="Twinkl"/>
            </a:endParaRPr>
          </a:p>
          <a:p>
            <a:r>
              <a:rPr lang="en-US" dirty="0">
                <a:cs typeface="Twinkl"/>
              </a:rPr>
              <a:t>All the colonies voted ‘yes’ to Federation. On average, 75% of people voted in </a:t>
            </a:r>
            <a:r>
              <a:rPr lang="en-US" dirty="0" err="1">
                <a:cs typeface="Twinkl"/>
              </a:rPr>
              <a:t>favour</a:t>
            </a:r>
            <a:r>
              <a:rPr lang="en-US" dirty="0">
                <a:cs typeface="Twinkl"/>
              </a:rPr>
              <a:t> of Federation.</a:t>
            </a:r>
          </a:p>
        </p:txBody>
      </p:sp>
      <p:sp>
        <p:nvSpPr>
          <p:cNvPr id="36" name="Rectangle 35">
            <a:extLst>
              <a:ext uri="{FF2B5EF4-FFF2-40B4-BE49-F238E27FC236}">
                <a16:creationId xmlns:a16="http://schemas.microsoft.com/office/drawing/2014/main" id="{0A19A69B-CC22-41BD-910D-034075ADE419}"/>
              </a:ext>
            </a:extLst>
          </p:cNvPr>
          <p:cNvSpPr/>
          <p:nvPr/>
        </p:nvSpPr>
        <p:spPr>
          <a:xfrm>
            <a:off x="951519" y="2366478"/>
            <a:ext cx="7200212" cy="1603104"/>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However, not enough people voted yes in the populous colony of New South Wales to pass the referendum. Changes were made to the constitution that included plans for a future capital of Australia in New South Wales but at least 160km away from Sydney. Plans for a new referendum were hatched.</a:t>
            </a:r>
          </a:p>
        </p:txBody>
      </p:sp>
      <p:sp>
        <p:nvSpPr>
          <p:cNvPr id="39" name="Rectangle 38">
            <a:extLst>
              <a:ext uri="{FF2B5EF4-FFF2-40B4-BE49-F238E27FC236}">
                <a16:creationId xmlns:a16="http://schemas.microsoft.com/office/drawing/2014/main" id="{E279E1A6-C0BF-498A-86A0-3BFC25EC36E6}"/>
              </a:ext>
            </a:extLst>
          </p:cNvPr>
          <p:cNvSpPr/>
          <p:nvPr/>
        </p:nvSpPr>
        <p:spPr>
          <a:xfrm>
            <a:off x="947955" y="2643477"/>
            <a:ext cx="3336451" cy="1049106"/>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Nonetheless, Australia would get another chance at Federation the following year.</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grpSp>
        <p:nvGrpSpPr>
          <p:cNvPr id="8" name="Group 7">
            <a:extLst>
              <a:ext uri="{FF2B5EF4-FFF2-40B4-BE49-F238E27FC236}">
                <a16:creationId xmlns:a16="http://schemas.microsoft.com/office/drawing/2014/main" id="{26F57039-DC33-45A7-BDCB-DAEBCF431F4F}"/>
              </a:ext>
            </a:extLst>
          </p:cNvPr>
          <p:cNvGrpSpPr/>
          <p:nvPr/>
        </p:nvGrpSpPr>
        <p:grpSpPr>
          <a:xfrm>
            <a:off x="1821008" y="4159586"/>
            <a:ext cx="5461233" cy="1742337"/>
            <a:chOff x="2004968" y="3563700"/>
            <a:chExt cx="5461233" cy="1742337"/>
          </a:xfrm>
        </p:grpSpPr>
        <p:sp>
          <p:nvSpPr>
            <p:cNvPr id="30" name="Rectangle 29">
              <a:extLst>
                <a:ext uri="{FF2B5EF4-FFF2-40B4-BE49-F238E27FC236}">
                  <a16:creationId xmlns:a16="http://schemas.microsoft.com/office/drawing/2014/main" id="{96B858CE-AFE3-4B2C-9750-2D71632EC086}"/>
                </a:ext>
              </a:extLst>
            </p:cNvPr>
            <p:cNvSpPr/>
            <p:nvPr/>
          </p:nvSpPr>
          <p:spPr>
            <a:xfrm>
              <a:off x="2004972" y="3563700"/>
              <a:ext cx="5461229" cy="488363"/>
            </a:xfrm>
            <a:prstGeom prst="rect">
              <a:avLst/>
            </a:prstGeom>
            <a:solidFill>
              <a:srgbClr val="0063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Did You Know…?</a:t>
              </a:r>
            </a:p>
          </p:txBody>
        </p:sp>
        <p:sp>
          <p:nvSpPr>
            <p:cNvPr id="34" name="Rectangle 33">
              <a:extLst>
                <a:ext uri="{FF2B5EF4-FFF2-40B4-BE49-F238E27FC236}">
                  <a16:creationId xmlns:a16="http://schemas.microsoft.com/office/drawing/2014/main" id="{7FB49389-40D3-4E17-ADD8-13757F40BBD6}"/>
                </a:ext>
              </a:extLst>
            </p:cNvPr>
            <p:cNvSpPr/>
            <p:nvPr/>
          </p:nvSpPr>
          <p:spPr>
            <a:xfrm>
              <a:off x="2004968" y="4055169"/>
              <a:ext cx="5461233" cy="1250868"/>
            </a:xfrm>
            <a:prstGeom prst="rect">
              <a:avLst/>
            </a:prstGeom>
            <a:solidFill>
              <a:srgbClr val="90C7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1332000" rtlCol="0" anchor="ctr"/>
            <a:lstStyle/>
            <a:p>
              <a:r>
                <a:rPr lang="en-US" dirty="0">
                  <a:solidFill>
                    <a:schemeClr val="tx1"/>
                  </a:solidFill>
                  <a:cs typeface="Twinkl"/>
                </a:rPr>
                <a:t>According to the voting rules in New South Wales, 80 000 people had to vote ‘yes’ to pass the referendum. In 1898, only 71 595 people voted ‘yes’.</a:t>
              </a:r>
            </a:p>
          </p:txBody>
        </p:sp>
        <p:pic>
          <p:nvPicPr>
            <p:cNvPr id="4" name="Picture 3">
              <a:extLst>
                <a:ext uri="{FF2B5EF4-FFF2-40B4-BE49-F238E27FC236}">
                  <a16:creationId xmlns:a16="http://schemas.microsoft.com/office/drawing/2014/main" id="{00E89F67-F8E7-4B6A-944A-BC93A798D6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085130">
              <a:off x="6020214" y="4280162"/>
              <a:ext cx="1043493" cy="775466"/>
            </a:xfrm>
            <a:prstGeom prst="rect">
              <a:avLst/>
            </a:prstGeom>
            <a:effectLst>
              <a:outerShdw blurRad="63500" sx="102000" sy="102000" algn="ctr" rotWithShape="0">
                <a:prstClr val="black">
                  <a:alpha val="40000"/>
                </a:prstClr>
              </a:outerShdw>
            </a:effectLst>
          </p:spPr>
        </p:pic>
      </p:grpSp>
      <p:pic>
        <p:nvPicPr>
          <p:cNvPr id="10" name="Picture 9">
            <a:extLst>
              <a:ext uri="{FF2B5EF4-FFF2-40B4-BE49-F238E27FC236}">
                <a16:creationId xmlns:a16="http://schemas.microsoft.com/office/drawing/2014/main" id="{85C1B430-7227-4841-BC76-6B705C63425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40382" y="1635853"/>
            <a:ext cx="3066836" cy="43371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8401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grpId="1" nodeType="clickEffect">
                                  <p:stCondLst>
                                    <p:cond delay="0"/>
                                  </p:stCondLst>
                                  <p:childTnLst>
                                    <p:animEffect transition="out" filter="fade">
                                      <p:cBhvr>
                                        <p:cTn id="17" dur="1000"/>
                                        <p:tgtEl>
                                          <p:spTgt spid="35"/>
                                        </p:tgtEl>
                                      </p:cBhvr>
                                    </p:animEffect>
                                    <p:anim calcmode="lin" valueType="num">
                                      <p:cBhvr>
                                        <p:cTn id="18" dur="1000"/>
                                        <p:tgtEl>
                                          <p:spTgt spid="35"/>
                                        </p:tgtEl>
                                        <p:attrNameLst>
                                          <p:attrName>ppt_x</p:attrName>
                                        </p:attrNameLst>
                                      </p:cBhvr>
                                      <p:tavLst>
                                        <p:tav tm="0">
                                          <p:val>
                                            <p:strVal val="ppt_x"/>
                                          </p:val>
                                        </p:tav>
                                        <p:tav tm="100000">
                                          <p:val>
                                            <p:strVal val="ppt_x"/>
                                          </p:val>
                                        </p:tav>
                                      </p:tavLst>
                                    </p:anim>
                                    <p:anim calcmode="lin" valueType="num">
                                      <p:cBhvr>
                                        <p:cTn id="19" dur="1000"/>
                                        <p:tgtEl>
                                          <p:spTgt spid="35"/>
                                        </p:tgtEl>
                                        <p:attrNameLst>
                                          <p:attrName>ppt_y</p:attrName>
                                        </p:attrNameLst>
                                      </p:cBhvr>
                                      <p:tavLst>
                                        <p:tav tm="0">
                                          <p:val>
                                            <p:strVal val="ppt_y"/>
                                          </p:val>
                                        </p:tav>
                                        <p:tav tm="100000">
                                          <p:val>
                                            <p:strVal val="ppt_y-.1"/>
                                          </p:val>
                                        </p:tav>
                                      </p:tavLst>
                                    </p:anim>
                                    <p:set>
                                      <p:cBhvr>
                                        <p:cTn id="20" dur="1" fill="hold">
                                          <p:stCondLst>
                                            <p:cond delay="999"/>
                                          </p:stCondLst>
                                        </p:cTn>
                                        <p:tgtEl>
                                          <p:spTgt spid="35"/>
                                        </p:tgtEl>
                                        <p:attrNameLst>
                                          <p:attrName>style.visibility</p:attrName>
                                        </p:attrNameLst>
                                      </p:cBhvr>
                                      <p:to>
                                        <p:strVal val="hidden"/>
                                      </p:to>
                                    </p:se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7" presetClass="exit" presetSubtype="0" fill="hold" grpId="1" nodeType="clickEffect">
                                  <p:stCondLst>
                                    <p:cond delay="0"/>
                                  </p:stCondLst>
                                  <p:childTnLst>
                                    <p:animEffect transition="out" filter="fade">
                                      <p:cBhvr>
                                        <p:cTn id="35" dur="1000"/>
                                        <p:tgtEl>
                                          <p:spTgt spid="36"/>
                                        </p:tgtEl>
                                      </p:cBhvr>
                                    </p:animEffect>
                                    <p:anim calcmode="lin" valueType="num">
                                      <p:cBhvr>
                                        <p:cTn id="36" dur="1000"/>
                                        <p:tgtEl>
                                          <p:spTgt spid="36"/>
                                        </p:tgtEl>
                                        <p:attrNameLst>
                                          <p:attrName>ppt_x</p:attrName>
                                        </p:attrNameLst>
                                      </p:cBhvr>
                                      <p:tavLst>
                                        <p:tav tm="0">
                                          <p:val>
                                            <p:strVal val="ppt_x"/>
                                          </p:val>
                                        </p:tav>
                                        <p:tav tm="100000">
                                          <p:val>
                                            <p:strVal val="ppt_x"/>
                                          </p:val>
                                        </p:tav>
                                      </p:tavLst>
                                    </p:anim>
                                    <p:anim calcmode="lin" valueType="num">
                                      <p:cBhvr>
                                        <p:cTn id="37" dur="1000"/>
                                        <p:tgtEl>
                                          <p:spTgt spid="36"/>
                                        </p:tgtEl>
                                        <p:attrNameLst>
                                          <p:attrName>ppt_y</p:attrName>
                                        </p:attrNameLst>
                                      </p:cBhvr>
                                      <p:tavLst>
                                        <p:tav tm="0">
                                          <p:val>
                                            <p:strVal val="ppt_y"/>
                                          </p:val>
                                        </p:tav>
                                        <p:tav tm="100000">
                                          <p:val>
                                            <p:strVal val="ppt_y-.1"/>
                                          </p:val>
                                        </p:tav>
                                      </p:tavLst>
                                    </p:anim>
                                    <p:set>
                                      <p:cBhvr>
                                        <p:cTn id="38" dur="1" fill="hold">
                                          <p:stCondLst>
                                            <p:cond delay="999"/>
                                          </p:stCondLst>
                                        </p:cTn>
                                        <p:tgtEl>
                                          <p:spTgt spid="36"/>
                                        </p:tgtEl>
                                        <p:attrNameLst>
                                          <p:attrName>style.visibility</p:attrName>
                                        </p:attrNameLst>
                                      </p:cBhvr>
                                      <p:to>
                                        <p:strVal val="hidden"/>
                                      </p:to>
                                    </p:set>
                                  </p:childTnLst>
                                </p:cTn>
                              </p:par>
                              <p:par>
                                <p:cTn id="39" presetID="42" presetClass="exit" presetSubtype="0" fill="hold" nodeType="withEffect">
                                  <p:stCondLst>
                                    <p:cond delay="0"/>
                                  </p:stCondLst>
                                  <p:childTnLst>
                                    <p:animEffect transition="out" filter="fade">
                                      <p:cBhvr>
                                        <p:cTn id="40" dur="1000"/>
                                        <p:tgtEl>
                                          <p:spTgt spid="8"/>
                                        </p:tgtEl>
                                      </p:cBhvr>
                                    </p:animEffect>
                                    <p:anim calcmode="lin" valueType="num">
                                      <p:cBhvr>
                                        <p:cTn id="41" dur="1000"/>
                                        <p:tgtEl>
                                          <p:spTgt spid="8"/>
                                        </p:tgtEl>
                                        <p:attrNameLst>
                                          <p:attrName>ppt_x</p:attrName>
                                        </p:attrNameLst>
                                      </p:cBhvr>
                                      <p:tavLst>
                                        <p:tav tm="0">
                                          <p:val>
                                            <p:strVal val="ppt_x"/>
                                          </p:val>
                                        </p:tav>
                                        <p:tav tm="100000">
                                          <p:val>
                                            <p:strVal val="ppt_x"/>
                                          </p:val>
                                        </p:tav>
                                      </p:tavLst>
                                    </p:anim>
                                    <p:anim calcmode="lin" valueType="num">
                                      <p:cBhvr>
                                        <p:cTn id="42" dur="1000"/>
                                        <p:tgtEl>
                                          <p:spTgt spid="8"/>
                                        </p:tgtEl>
                                        <p:attrNameLst>
                                          <p:attrName>ppt_y</p:attrName>
                                        </p:attrNameLst>
                                      </p:cBhvr>
                                      <p:tavLst>
                                        <p:tav tm="0">
                                          <p:val>
                                            <p:strVal val="ppt_y"/>
                                          </p:val>
                                        </p:tav>
                                        <p:tav tm="100000">
                                          <p:val>
                                            <p:strVal val="ppt_y+.1"/>
                                          </p:val>
                                        </p:tav>
                                      </p:tavLst>
                                    </p:anim>
                                    <p:set>
                                      <p:cBhvr>
                                        <p:cTn id="43" dur="1" fill="hold">
                                          <p:stCondLst>
                                            <p:cond delay="999"/>
                                          </p:stCondLst>
                                        </p:cTn>
                                        <p:tgtEl>
                                          <p:spTgt spid="8"/>
                                        </p:tgtEl>
                                        <p:attrNameLst>
                                          <p:attrName>style.visibility</p:attrName>
                                        </p:attrNameLst>
                                      </p:cBhvr>
                                      <p:to>
                                        <p:strVal val="hidden"/>
                                      </p:to>
                                    </p:set>
                                  </p:childTnLst>
                                </p:cTn>
                              </p:par>
                            </p:childTnLst>
                          </p:cTn>
                        </p:par>
                        <p:par>
                          <p:cTn id="44" fill="hold">
                            <p:stCondLst>
                              <p:cond delay="1000"/>
                            </p:stCondLst>
                            <p:childTnLst>
                              <p:par>
                                <p:cTn id="45" presetID="42" presetClass="entr" presetSubtype="0"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par>
                                <p:cTn id="50" presetID="2" presetClass="entr" presetSubtype="2"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1000" fill="hold"/>
                                        <p:tgtEl>
                                          <p:spTgt spid="10"/>
                                        </p:tgtEl>
                                        <p:attrNameLst>
                                          <p:attrName>ppt_x</p:attrName>
                                        </p:attrNameLst>
                                      </p:cBhvr>
                                      <p:tavLst>
                                        <p:tav tm="0">
                                          <p:val>
                                            <p:strVal val="1+#ppt_w/2"/>
                                          </p:val>
                                        </p:tav>
                                        <p:tav tm="100000">
                                          <p:val>
                                            <p:strVal val="#ppt_x"/>
                                          </p:val>
                                        </p:tav>
                                      </p:tavLst>
                                    </p:anim>
                                    <p:anim calcmode="lin" valueType="num">
                                      <p:cBhvr additive="base">
                                        <p:cTn id="53"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35" grpId="1" animBg="1"/>
      <p:bldP spid="36" grpId="0" animBg="1"/>
      <p:bldP spid="36" grpId="1"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C40F01E-B2D9-4849-8B39-FF96829B68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1896 to 1901</a:t>
            </a:r>
          </a:p>
        </p:txBody>
      </p:sp>
      <p:sp>
        <p:nvSpPr>
          <p:cNvPr id="25" name="Rectangle 24">
            <a:extLst>
              <a:ext uri="{FF2B5EF4-FFF2-40B4-BE49-F238E27FC236}">
                <a16:creationId xmlns:a16="http://schemas.microsoft.com/office/drawing/2014/main" id="{98262D72-791F-4840-8D12-2E731F831F39}"/>
              </a:ext>
            </a:extLst>
          </p:cNvPr>
          <p:cNvSpPr/>
          <p:nvPr/>
        </p:nvSpPr>
        <p:spPr>
          <a:xfrm>
            <a:off x="-302004" y="1551963"/>
            <a:ext cx="4855411"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Second Referendum, 1899</a:t>
            </a:r>
          </a:p>
        </p:txBody>
      </p:sp>
      <p:sp>
        <p:nvSpPr>
          <p:cNvPr id="35" name="Rectangle 34">
            <a:extLst>
              <a:ext uri="{FF2B5EF4-FFF2-40B4-BE49-F238E27FC236}">
                <a16:creationId xmlns:a16="http://schemas.microsoft.com/office/drawing/2014/main" id="{F8F5661C-14A9-42F2-8F48-DFB46BC73525}"/>
              </a:ext>
            </a:extLst>
          </p:cNvPr>
          <p:cNvSpPr/>
          <p:nvPr/>
        </p:nvSpPr>
        <p:spPr>
          <a:xfrm>
            <a:off x="951519" y="2367377"/>
            <a:ext cx="7203776" cy="772107"/>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The second referendum was held in five colonies: Victoria, South Australia, Tasmania, Queensland and New South Wales.</a:t>
            </a:r>
          </a:p>
        </p:txBody>
      </p:sp>
      <p:sp>
        <p:nvSpPr>
          <p:cNvPr id="36" name="Rectangle 35">
            <a:extLst>
              <a:ext uri="{FF2B5EF4-FFF2-40B4-BE49-F238E27FC236}">
                <a16:creationId xmlns:a16="http://schemas.microsoft.com/office/drawing/2014/main" id="{0A19A69B-CC22-41BD-910D-034075ADE419}"/>
              </a:ext>
            </a:extLst>
          </p:cNvPr>
          <p:cNvSpPr/>
          <p:nvPr/>
        </p:nvSpPr>
        <p:spPr>
          <a:xfrm>
            <a:off x="951519" y="2367377"/>
            <a:ext cx="7200212" cy="1326105"/>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Again, all the colonies voted ‘yes’ to Federation. This time, more than 100 000 people voted ‘yes’ in New South Wales; however, it was very close in Queensland. Nonetheless, the referendum passed and Australia was now on its way to nationhood.</a:t>
            </a:r>
          </a:p>
        </p:txBody>
      </p:sp>
      <p:sp>
        <p:nvSpPr>
          <p:cNvPr id="39" name="Rectangle 38">
            <a:extLst>
              <a:ext uri="{FF2B5EF4-FFF2-40B4-BE49-F238E27FC236}">
                <a16:creationId xmlns:a16="http://schemas.microsoft.com/office/drawing/2014/main" id="{E279E1A6-C0BF-498A-86A0-3BFC25EC36E6}"/>
              </a:ext>
            </a:extLst>
          </p:cNvPr>
          <p:cNvSpPr/>
          <p:nvPr/>
        </p:nvSpPr>
        <p:spPr>
          <a:xfrm>
            <a:off x="947955" y="2368841"/>
            <a:ext cx="4331968" cy="2711100"/>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Except one colony was still missing</a:t>
            </a:r>
            <a:r>
              <a:rPr lang="mr-IN" dirty="0">
                <a:cs typeface="Twinkl"/>
              </a:rPr>
              <a:t>…</a:t>
            </a:r>
            <a:endParaRPr lang="en-US" dirty="0">
              <a:cs typeface="Twinkl"/>
            </a:endParaRPr>
          </a:p>
          <a:p>
            <a:endParaRPr lang="en-US" dirty="0">
              <a:cs typeface="Twinkl"/>
            </a:endParaRPr>
          </a:p>
          <a:p>
            <a:r>
              <a:rPr lang="en-US" dirty="0">
                <a:cs typeface="Twinkl"/>
              </a:rPr>
              <a:t>Western Australia did not participate in either referendum. They feared that their distance from the eastern states would mean missing out on the economic benefits of Federation. Would they change their mind before it was too late?</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grpSp>
        <p:nvGrpSpPr>
          <p:cNvPr id="8" name="Group 7">
            <a:extLst>
              <a:ext uri="{FF2B5EF4-FFF2-40B4-BE49-F238E27FC236}">
                <a16:creationId xmlns:a16="http://schemas.microsoft.com/office/drawing/2014/main" id="{26F57039-DC33-45A7-BDCB-DAEBCF431F4F}"/>
              </a:ext>
            </a:extLst>
          </p:cNvPr>
          <p:cNvGrpSpPr/>
          <p:nvPr/>
        </p:nvGrpSpPr>
        <p:grpSpPr>
          <a:xfrm>
            <a:off x="1466025" y="4048136"/>
            <a:ext cx="6211947" cy="1742337"/>
            <a:chOff x="2004968" y="3563700"/>
            <a:chExt cx="6211947" cy="1742337"/>
          </a:xfrm>
        </p:grpSpPr>
        <p:sp>
          <p:nvSpPr>
            <p:cNvPr id="30" name="Rectangle 29">
              <a:extLst>
                <a:ext uri="{FF2B5EF4-FFF2-40B4-BE49-F238E27FC236}">
                  <a16:creationId xmlns:a16="http://schemas.microsoft.com/office/drawing/2014/main" id="{96B858CE-AFE3-4B2C-9750-2D71632EC086}"/>
                </a:ext>
              </a:extLst>
            </p:cNvPr>
            <p:cNvSpPr/>
            <p:nvPr/>
          </p:nvSpPr>
          <p:spPr>
            <a:xfrm>
              <a:off x="2004972" y="3563700"/>
              <a:ext cx="6211943" cy="488363"/>
            </a:xfrm>
            <a:prstGeom prst="rect">
              <a:avLst/>
            </a:prstGeom>
            <a:solidFill>
              <a:srgbClr val="0063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Who Could Vote?</a:t>
              </a:r>
            </a:p>
          </p:txBody>
        </p:sp>
        <p:sp>
          <p:nvSpPr>
            <p:cNvPr id="34" name="Rectangle 33">
              <a:extLst>
                <a:ext uri="{FF2B5EF4-FFF2-40B4-BE49-F238E27FC236}">
                  <a16:creationId xmlns:a16="http://schemas.microsoft.com/office/drawing/2014/main" id="{7FB49389-40D3-4E17-ADD8-13757F40BBD6}"/>
                </a:ext>
              </a:extLst>
            </p:cNvPr>
            <p:cNvSpPr/>
            <p:nvPr/>
          </p:nvSpPr>
          <p:spPr>
            <a:xfrm>
              <a:off x="2004968" y="4055169"/>
              <a:ext cx="6211947" cy="1250868"/>
            </a:xfrm>
            <a:prstGeom prst="rect">
              <a:avLst/>
            </a:prstGeom>
            <a:solidFill>
              <a:srgbClr val="90C7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algn="ctr"/>
              <a:r>
                <a:rPr lang="en-US" dirty="0">
                  <a:solidFill>
                    <a:schemeClr val="tx1"/>
                  </a:solidFill>
                  <a:cs typeface="Twinkl"/>
                </a:rPr>
                <a:t>In some colonies, women could not vote. In other colonies, Indigenous Australians, Asians and Pacific Islanders could not vote unless they owned property. In other colonies still, poor people were excluded from voting.</a:t>
              </a:r>
            </a:p>
          </p:txBody>
        </p:sp>
      </p:grpSp>
      <p:grpSp>
        <p:nvGrpSpPr>
          <p:cNvPr id="6" name="Group 5">
            <a:extLst>
              <a:ext uri="{FF2B5EF4-FFF2-40B4-BE49-F238E27FC236}">
                <a16:creationId xmlns:a16="http://schemas.microsoft.com/office/drawing/2014/main" id="{95C705E0-F4F1-4B26-875B-294D7699E221}"/>
              </a:ext>
            </a:extLst>
          </p:cNvPr>
          <p:cNvGrpSpPr/>
          <p:nvPr/>
        </p:nvGrpSpPr>
        <p:grpSpPr>
          <a:xfrm>
            <a:off x="5029060" y="2105110"/>
            <a:ext cx="3089084" cy="3455417"/>
            <a:chOff x="5367502" y="2525085"/>
            <a:chExt cx="3089084" cy="3455417"/>
          </a:xfrm>
        </p:grpSpPr>
        <p:pic>
          <p:nvPicPr>
            <p:cNvPr id="3" name="Picture 2">
              <a:extLst>
                <a:ext uri="{FF2B5EF4-FFF2-40B4-BE49-F238E27FC236}">
                  <a16:creationId xmlns:a16="http://schemas.microsoft.com/office/drawing/2014/main" id="{D94D9E92-31B8-42D8-B100-ADB3F63172C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60" b="98854" l="1282" r="96154"/>
                      </a14:imgEffect>
                    </a14:imgLayer>
                  </a14:imgProps>
                </a:ext>
                <a:ext uri="{28A0092B-C50C-407E-A947-70E740481C1C}">
                  <a14:useLocalDpi xmlns:a14="http://schemas.microsoft.com/office/drawing/2010/main" val="0"/>
                </a:ext>
              </a:extLst>
            </a:blip>
            <a:stretch>
              <a:fillRect/>
            </a:stretch>
          </p:blipFill>
          <p:spPr>
            <a:xfrm>
              <a:off x="5367502" y="2525085"/>
              <a:ext cx="3089084" cy="3455417"/>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F92B72C5-2766-4C54-8C6E-68C0060F235C}"/>
                </a:ext>
              </a:extLst>
            </p:cNvPr>
            <p:cNvSpPr txBox="1"/>
            <p:nvPr/>
          </p:nvSpPr>
          <p:spPr>
            <a:xfrm>
              <a:off x="5510798" y="5182615"/>
              <a:ext cx="2666337" cy="369332"/>
            </a:xfrm>
            <a:prstGeom prst="rect">
              <a:avLst/>
            </a:prstGeom>
            <a:noFill/>
          </p:spPr>
          <p:txBody>
            <a:bodyPr wrap="square" rtlCol="0">
              <a:spAutoFit/>
            </a:bodyPr>
            <a:lstStyle/>
            <a:p>
              <a:pPr algn="ctr"/>
              <a:r>
                <a:rPr lang="en-GB" b="1" dirty="0">
                  <a:solidFill>
                    <a:schemeClr val="bg1"/>
                  </a:solidFill>
                </a:rPr>
                <a:t>The Constitution</a:t>
              </a:r>
            </a:p>
          </p:txBody>
        </p:sp>
      </p:grpSp>
      <p:grpSp>
        <p:nvGrpSpPr>
          <p:cNvPr id="23" name="Group 22">
            <a:extLst>
              <a:ext uri="{FF2B5EF4-FFF2-40B4-BE49-F238E27FC236}">
                <a16:creationId xmlns:a16="http://schemas.microsoft.com/office/drawing/2014/main" id="{F4117E78-C396-4DE9-ABF6-3E0C5BC874F2}"/>
              </a:ext>
            </a:extLst>
          </p:cNvPr>
          <p:cNvGrpSpPr/>
          <p:nvPr/>
        </p:nvGrpSpPr>
        <p:grpSpPr>
          <a:xfrm>
            <a:off x="755650" y="5159229"/>
            <a:ext cx="7632700" cy="970111"/>
            <a:chOff x="755650" y="5159229"/>
            <a:chExt cx="7632700" cy="970111"/>
          </a:xfrm>
        </p:grpSpPr>
        <p:sp>
          <p:nvSpPr>
            <p:cNvPr id="26" name="Rectangular Callout 23">
              <a:extLst>
                <a:ext uri="{FF2B5EF4-FFF2-40B4-BE49-F238E27FC236}">
                  <a16:creationId xmlns:a16="http://schemas.microsoft.com/office/drawing/2014/main" id="{67E302DF-0A2B-4A08-96F7-7CFE7B4EAF16}"/>
                </a:ext>
              </a:extLst>
            </p:cNvPr>
            <p:cNvSpPr/>
            <p:nvPr/>
          </p:nvSpPr>
          <p:spPr bwMode="auto">
            <a:xfrm>
              <a:off x="755650" y="5159229"/>
              <a:ext cx="7632700" cy="970111"/>
            </a:xfrm>
            <a:custGeom>
              <a:avLst/>
              <a:gdLst>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473653 h 811976"/>
                <a:gd name="connsiteX6" fmla="*/ 7632700 w 7632700"/>
                <a:gd name="connsiteY6" fmla="*/ 571842 h 811976"/>
                <a:gd name="connsiteX7" fmla="*/ 7632700 w 7632700"/>
                <a:gd name="connsiteY7" fmla="*/ 676647 h 811976"/>
                <a:gd name="connsiteX8" fmla="*/ 7632700 w 7632700"/>
                <a:gd name="connsiteY8" fmla="*/ 811976 h 811976"/>
                <a:gd name="connsiteX9" fmla="*/ 6360583 w 7632700"/>
                <a:gd name="connsiteY9" fmla="*/ 811976 h 811976"/>
                <a:gd name="connsiteX10" fmla="*/ 4452408 w 7632700"/>
                <a:gd name="connsiteY10" fmla="*/ 811976 h 811976"/>
                <a:gd name="connsiteX11" fmla="*/ 4452408 w 7632700"/>
                <a:gd name="connsiteY11" fmla="*/ 811976 h 811976"/>
                <a:gd name="connsiteX12" fmla="*/ 0 w 7632700"/>
                <a:gd name="connsiteY12" fmla="*/ 811976 h 811976"/>
                <a:gd name="connsiteX13" fmla="*/ 0 w 7632700"/>
                <a:gd name="connsiteY13" fmla="*/ 676647 h 811976"/>
                <a:gd name="connsiteX14" fmla="*/ 0 w 7632700"/>
                <a:gd name="connsiteY14" fmla="*/ 473653 h 811976"/>
                <a:gd name="connsiteX15" fmla="*/ 0 w 7632700"/>
                <a:gd name="connsiteY15" fmla="*/ 473653 h 811976"/>
                <a:gd name="connsiteX16" fmla="*/ 0 w 7632700"/>
                <a:gd name="connsiteY16"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571842 h 811976"/>
                <a:gd name="connsiteX6" fmla="*/ 7632700 w 7632700"/>
                <a:gd name="connsiteY6" fmla="*/ 676647 h 811976"/>
                <a:gd name="connsiteX7" fmla="*/ 7632700 w 7632700"/>
                <a:gd name="connsiteY7" fmla="*/ 811976 h 811976"/>
                <a:gd name="connsiteX8" fmla="*/ 6360583 w 7632700"/>
                <a:gd name="connsiteY8" fmla="*/ 811976 h 811976"/>
                <a:gd name="connsiteX9" fmla="*/ 4452408 w 7632700"/>
                <a:gd name="connsiteY9" fmla="*/ 811976 h 811976"/>
                <a:gd name="connsiteX10" fmla="*/ 4452408 w 7632700"/>
                <a:gd name="connsiteY10" fmla="*/ 811976 h 811976"/>
                <a:gd name="connsiteX11" fmla="*/ 0 w 7632700"/>
                <a:gd name="connsiteY11" fmla="*/ 811976 h 811976"/>
                <a:gd name="connsiteX12" fmla="*/ 0 w 7632700"/>
                <a:gd name="connsiteY12" fmla="*/ 676647 h 811976"/>
                <a:gd name="connsiteX13" fmla="*/ 0 w 7632700"/>
                <a:gd name="connsiteY13" fmla="*/ 473653 h 811976"/>
                <a:gd name="connsiteX14" fmla="*/ 0 w 7632700"/>
                <a:gd name="connsiteY14" fmla="*/ 473653 h 811976"/>
                <a:gd name="connsiteX15" fmla="*/ 0 w 7632700"/>
                <a:gd name="connsiteY15"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676647 h 811976"/>
                <a:gd name="connsiteX6" fmla="*/ 7632700 w 7632700"/>
                <a:gd name="connsiteY6" fmla="*/ 811976 h 811976"/>
                <a:gd name="connsiteX7" fmla="*/ 6360583 w 7632700"/>
                <a:gd name="connsiteY7" fmla="*/ 811976 h 811976"/>
                <a:gd name="connsiteX8" fmla="*/ 4452408 w 7632700"/>
                <a:gd name="connsiteY8" fmla="*/ 811976 h 811976"/>
                <a:gd name="connsiteX9" fmla="*/ 4452408 w 7632700"/>
                <a:gd name="connsiteY9" fmla="*/ 811976 h 811976"/>
                <a:gd name="connsiteX10" fmla="*/ 0 w 7632700"/>
                <a:gd name="connsiteY10" fmla="*/ 811976 h 811976"/>
                <a:gd name="connsiteX11" fmla="*/ 0 w 7632700"/>
                <a:gd name="connsiteY11" fmla="*/ 676647 h 811976"/>
                <a:gd name="connsiteX12" fmla="*/ 0 w 7632700"/>
                <a:gd name="connsiteY12" fmla="*/ 473653 h 811976"/>
                <a:gd name="connsiteX13" fmla="*/ 0 w 7632700"/>
                <a:gd name="connsiteY13" fmla="*/ 473653 h 811976"/>
                <a:gd name="connsiteX14" fmla="*/ 0 w 7632700"/>
                <a:gd name="connsiteY14"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811976 h 811976"/>
                <a:gd name="connsiteX6" fmla="*/ 6360583 w 7632700"/>
                <a:gd name="connsiteY6" fmla="*/ 811976 h 811976"/>
                <a:gd name="connsiteX7" fmla="*/ 4452408 w 7632700"/>
                <a:gd name="connsiteY7" fmla="*/ 811976 h 811976"/>
                <a:gd name="connsiteX8" fmla="*/ 4452408 w 7632700"/>
                <a:gd name="connsiteY8" fmla="*/ 811976 h 811976"/>
                <a:gd name="connsiteX9" fmla="*/ 0 w 7632700"/>
                <a:gd name="connsiteY9" fmla="*/ 811976 h 811976"/>
                <a:gd name="connsiteX10" fmla="*/ 0 w 7632700"/>
                <a:gd name="connsiteY10" fmla="*/ 676647 h 811976"/>
                <a:gd name="connsiteX11" fmla="*/ 0 w 7632700"/>
                <a:gd name="connsiteY11" fmla="*/ 473653 h 811976"/>
                <a:gd name="connsiteX12" fmla="*/ 0 w 7632700"/>
                <a:gd name="connsiteY12" fmla="*/ 473653 h 811976"/>
                <a:gd name="connsiteX13" fmla="*/ 0 w 7632700"/>
                <a:gd name="connsiteY13" fmla="*/ 0 h 811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32700" h="811976">
                  <a:moveTo>
                    <a:pt x="0" y="0"/>
                  </a:moveTo>
                  <a:lnTo>
                    <a:pt x="4452408" y="0"/>
                  </a:lnTo>
                  <a:lnTo>
                    <a:pt x="4452408" y="0"/>
                  </a:lnTo>
                  <a:lnTo>
                    <a:pt x="6360583" y="0"/>
                  </a:lnTo>
                  <a:lnTo>
                    <a:pt x="7632700" y="0"/>
                  </a:lnTo>
                  <a:lnTo>
                    <a:pt x="7632700" y="811976"/>
                  </a:lnTo>
                  <a:lnTo>
                    <a:pt x="6360583" y="811976"/>
                  </a:lnTo>
                  <a:lnTo>
                    <a:pt x="4452408" y="811976"/>
                  </a:lnTo>
                  <a:lnTo>
                    <a:pt x="4452408" y="811976"/>
                  </a:lnTo>
                  <a:lnTo>
                    <a:pt x="0" y="811976"/>
                  </a:lnTo>
                  <a:lnTo>
                    <a:pt x="0" y="676647"/>
                  </a:lnTo>
                  <a:lnTo>
                    <a:pt x="0" y="473653"/>
                  </a:lnTo>
                  <a:lnTo>
                    <a:pt x="0" y="473653"/>
                  </a:lnTo>
                  <a:lnTo>
                    <a:pt x="0" y="0"/>
                  </a:lnTo>
                  <a:close/>
                </a:path>
              </a:pathLst>
            </a:cu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GB" kern="0" dirty="0">
                <a:solidFill>
                  <a:schemeClr val="tx1"/>
                </a:solidFill>
              </a:endParaRPr>
            </a:p>
          </p:txBody>
        </p:sp>
        <p:sp>
          <p:nvSpPr>
            <p:cNvPr id="27" name="Rectangle 7">
              <a:extLst>
                <a:ext uri="{FF2B5EF4-FFF2-40B4-BE49-F238E27FC236}">
                  <a16:creationId xmlns:a16="http://schemas.microsoft.com/office/drawing/2014/main" id="{E3544900-4B25-4B02-9593-17666FF2E5B4}"/>
                </a:ext>
              </a:extLst>
            </p:cNvPr>
            <p:cNvSpPr>
              <a:spLocks noChangeArrowheads="1"/>
            </p:cNvSpPr>
            <p:nvPr/>
          </p:nvSpPr>
          <p:spPr bwMode="auto">
            <a:xfrm>
              <a:off x="1103018" y="5374117"/>
              <a:ext cx="6744919"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Twinkl" pitchFamily="2" charset="0"/>
                  <a:cs typeface="Twinkl"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Twinkl" pitchFamily="2" charset="0"/>
                  <a:cs typeface="Twinkl"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9pPr>
            </a:lstStyle>
            <a:p>
              <a:pPr algn="ctr">
                <a:buNone/>
              </a:pPr>
              <a:r>
                <a:rPr lang="en-US" dirty="0">
                  <a:solidFill>
                    <a:schemeClr val="tx1"/>
                  </a:solidFill>
                  <a:latin typeface="Twinkl"/>
                  <a:cs typeface="Twinkl"/>
                </a:rPr>
                <a:t>Why else might Western Australia have been reluctant to join the Federation?</a:t>
              </a:r>
            </a:p>
          </p:txBody>
        </p:sp>
      </p:grpSp>
      <p:pic>
        <p:nvPicPr>
          <p:cNvPr id="28" name="Question Mark">
            <a:extLst>
              <a:ext uri="{FF2B5EF4-FFF2-40B4-BE49-F238E27FC236}">
                <a16:creationId xmlns:a16="http://schemas.microsoft.com/office/drawing/2014/main" id="{6AB52272-F064-4842-8AE7-19168BC35F2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bwMode="auto">
          <a:xfrm>
            <a:off x="7814444" y="5231079"/>
            <a:ext cx="504000" cy="5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Question Close">
            <a:extLst>
              <a:ext uri="{FF2B5EF4-FFF2-40B4-BE49-F238E27FC236}">
                <a16:creationId xmlns:a16="http://schemas.microsoft.com/office/drawing/2014/main" id="{CBA78ECE-B6EC-4E2B-8ADE-1CDC9F2D815D}"/>
              </a:ext>
            </a:extLst>
          </p:cNvPr>
          <p:cNvSpPr/>
          <p:nvPr/>
        </p:nvSpPr>
        <p:spPr bwMode="auto">
          <a:xfrm>
            <a:off x="755647" y="5159229"/>
            <a:ext cx="360000" cy="3238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b="1" kern="0" dirty="0">
                <a:solidFill>
                  <a:schemeClr val="bg1"/>
                </a:solidFill>
              </a:rPr>
              <a:t>X</a:t>
            </a:r>
          </a:p>
        </p:txBody>
      </p:sp>
    </p:spTree>
    <p:extLst>
      <p:ext uri="{BB962C8B-B14F-4D97-AF65-F5344CB8AC3E}">
        <p14:creationId xmlns:p14="http://schemas.microsoft.com/office/powerpoint/2010/main" val="38741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grpId="1" nodeType="clickEffect">
                                  <p:stCondLst>
                                    <p:cond delay="0"/>
                                  </p:stCondLst>
                                  <p:childTnLst>
                                    <p:animEffect transition="out" filter="fade">
                                      <p:cBhvr>
                                        <p:cTn id="17" dur="1000"/>
                                        <p:tgtEl>
                                          <p:spTgt spid="35"/>
                                        </p:tgtEl>
                                      </p:cBhvr>
                                    </p:animEffect>
                                    <p:anim calcmode="lin" valueType="num">
                                      <p:cBhvr>
                                        <p:cTn id="18" dur="1000"/>
                                        <p:tgtEl>
                                          <p:spTgt spid="35"/>
                                        </p:tgtEl>
                                        <p:attrNameLst>
                                          <p:attrName>ppt_x</p:attrName>
                                        </p:attrNameLst>
                                      </p:cBhvr>
                                      <p:tavLst>
                                        <p:tav tm="0">
                                          <p:val>
                                            <p:strVal val="ppt_x"/>
                                          </p:val>
                                        </p:tav>
                                        <p:tav tm="100000">
                                          <p:val>
                                            <p:strVal val="ppt_x"/>
                                          </p:val>
                                        </p:tav>
                                      </p:tavLst>
                                    </p:anim>
                                    <p:anim calcmode="lin" valueType="num">
                                      <p:cBhvr>
                                        <p:cTn id="19" dur="1000"/>
                                        <p:tgtEl>
                                          <p:spTgt spid="35"/>
                                        </p:tgtEl>
                                        <p:attrNameLst>
                                          <p:attrName>ppt_y</p:attrName>
                                        </p:attrNameLst>
                                      </p:cBhvr>
                                      <p:tavLst>
                                        <p:tav tm="0">
                                          <p:val>
                                            <p:strVal val="ppt_y"/>
                                          </p:val>
                                        </p:tav>
                                        <p:tav tm="100000">
                                          <p:val>
                                            <p:strVal val="ppt_y-.1"/>
                                          </p:val>
                                        </p:tav>
                                      </p:tavLst>
                                    </p:anim>
                                    <p:set>
                                      <p:cBhvr>
                                        <p:cTn id="20" dur="1" fill="hold">
                                          <p:stCondLst>
                                            <p:cond delay="999"/>
                                          </p:stCondLst>
                                        </p:cTn>
                                        <p:tgtEl>
                                          <p:spTgt spid="35"/>
                                        </p:tgtEl>
                                        <p:attrNameLst>
                                          <p:attrName>style.visibility</p:attrName>
                                        </p:attrNameLst>
                                      </p:cBhvr>
                                      <p:to>
                                        <p:strVal val="hidden"/>
                                      </p:to>
                                    </p:se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7" presetClass="exit" presetSubtype="0" fill="hold" grpId="1" nodeType="clickEffect">
                                  <p:stCondLst>
                                    <p:cond delay="0"/>
                                  </p:stCondLst>
                                  <p:childTnLst>
                                    <p:animEffect transition="out" filter="fade">
                                      <p:cBhvr>
                                        <p:cTn id="35" dur="1000"/>
                                        <p:tgtEl>
                                          <p:spTgt spid="36"/>
                                        </p:tgtEl>
                                      </p:cBhvr>
                                    </p:animEffect>
                                    <p:anim calcmode="lin" valueType="num">
                                      <p:cBhvr>
                                        <p:cTn id="36" dur="1000"/>
                                        <p:tgtEl>
                                          <p:spTgt spid="36"/>
                                        </p:tgtEl>
                                        <p:attrNameLst>
                                          <p:attrName>ppt_x</p:attrName>
                                        </p:attrNameLst>
                                      </p:cBhvr>
                                      <p:tavLst>
                                        <p:tav tm="0">
                                          <p:val>
                                            <p:strVal val="ppt_x"/>
                                          </p:val>
                                        </p:tav>
                                        <p:tav tm="100000">
                                          <p:val>
                                            <p:strVal val="ppt_x"/>
                                          </p:val>
                                        </p:tav>
                                      </p:tavLst>
                                    </p:anim>
                                    <p:anim calcmode="lin" valueType="num">
                                      <p:cBhvr>
                                        <p:cTn id="37" dur="1000"/>
                                        <p:tgtEl>
                                          <p:spTgt spid="36"/>
                                        </p:tgtEl>
                                        <p:attrNameLst>
                                          <p:attrName>ppt_y</p:attrName>
                                        </p:attrNameLst>
                                      </p:cBhvr>
                                      <p:tavLst>
                                        <p:tav tm="0">
                                          <p:val>
                                            <p:strVal val="ppt_y"/>
                                          </p:val>
                                        </p:tav>
                                        <p:tav tm="100000">
                                          <p:val>
                                            <p:strVal val="ppt_y-.1"/>
                                          </p:val>
                                        </p:tav>
                                      </p:tavLst>
                                    </p:anim>
                                    <p:set>
                                      <p:cBhvr>
                                        <p:cTn id="38" dur="1" fill="hold">
                                          <p:stCondLst>
                                            <p:cond delay="999"/>
                                          </p:stCondLst>
                                        </p:cTn>
                                        <p:tgtEl>
                                          <p:spTgt spid="36"/>
                                        </p:tgtEl>
                                        <p:attrNameLst>
                                          <p:attrName>style.visibility</p:attrName>
                                        </p:attrNameLst>
                                      </p:cBhvr>
                                      <p:to>
                                        <p:strVal val="hidden"/>
                                      </p:to>
                                    </p:set>
                                  </p:childTnLst>
                                </p:cTn>
                              </p:par>
                              <p:par>
                                <p:cTn id="39" presetID="42" presetClass="exit" presetSubtype="0" fill="hold" nodeType="withEffect">
                                  <p:stCondLst>
                                    <p:cond delay="0"/>
                                  </p:stCondLst>
                                  <p:childTnLst>
                                    <p:animEffect transition="out" filter="fade">
                                      <p:cBhvr>
                                        <p:cTn id="40" dur="1000"/>
                                        <p:tgtEl>
                                          <p:spTgt spid="8"/>
                                        </p:tgtEl>
                                      </p:cBhvr>
                                    </p:animEffect>
                                    <p:anim calcmode="lin" valueType="num">
                                      <p:cBhvr>
                                        <p:cTn id="41" dur="1000"/>
                                        <p:tgtEl>
                                          <p:spTgt spid="8"/>
                                        </p:tgtEl>
                                        <p:attrNameLst>
                                          <p:attrName>ppt_x</p:attrName>
                                        </p:attrNameLst>
                                      </p:cBhvr>
                                      <p:tavLst>
                                        <p:tav tm="0">
                                          <p:val>
                                            <p:strVal val="ppt_x"/>
                                          </p:val>
                                        </p:tav>
                                        <p:tav tm="100000">
                                          <p:val>
                                            <p:strVal val="ppt_x"/>
                                          </p:val>
                                        </p:tav>
                                      </p:tavLst>
                                    </p:anim>
                                    <p:anim calcmode="lin" valueType="num">
                                      <p:cBhvr>
                                        <p:cTn id="42" dur="1000"/>
                                        <p:tgtEl>
                                          <p:spTgt spid="8"/>
                                        </p:tgtEl>
                                        <p:attrNameLst>
                                          <p:attrName>ppt_y</p:attrName>
                                        </p:attrNameLst>
                                      </p:cBhvr>
                                      <p:tavLst>
                                        <p:tav tm="0">
                                          <p:val>
                                            <p:strVal val="ppt_y"/>
                                          </p:val>
                                        </p:tav>
                                        <p:tav tm="100000">
                                          <p:val>
                                            <p:strVal val="ppt_y+.1"/>
                                          </p:val>
                                        </p:tav>
                                      </p:tavLst>
                                    </p:anim>
                                    <p:set>
                                      <p:cBhvr>
                                        <p:cTn id="43" dur="1" fill="hold">
                                          <p:stCondLst>
                                            <p:cond delay="999"/>
                                          </p:stCondLst>
                                        </p:cTn>
                                        <p:tgtEl>
                                          <p:spTgt spid="8"/>
                                        </p:tgtEl>
                                        <p:attrNameLst>
                                          <p:attrName>style.visibility</p:attrName>
                                        </p:attrNameLst>
                                      </p:cBhvr>
                                      <p:to>
                                        <p:strVal val="hidden"/>
                                      </p:to>
                                    </p:set>
                                  </p:childTnLst>
                                </p:cTn>
                              </p:par>
                            </p:childTnLst>
                          </p:cTn>
                        </p:par>
                        <p:par>
                          <p:cTn id="44" fill="hold">
                            <p:stCondLst>
                              <p:cond delay="1000"/>
                            </p:stCondLst>
                            <p:childTnLst>
                              <p:par>
                                <p:cTn id="45" presetID="42" presetClass="entr" presetSubtype="0"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par>
                                <p:cTn id="50" presetID="2" presetClass="entr" presetSubtype="2"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1000" fill="hold"/>
                                        <p:tgtEl>
                                          <p:spTgt spid="6"/>
                                        </p:tgtEl>
                                        <p:attrNameLst>
                                          <p:attrName>ppt_x</p:attrName>
                                        </p:attrNameLst>
                                      </p:cBhvr>
                                      <p:tavLst>
                                        <p:tav tm="0">
                                          <p:val>
                                            <p:strVal val="1+#ppt_w/2"/>
                                          </p:val>
                                        </p:tav>
                                        <p:tav tm="100000">
                                          <p:val>
                                            <p:strVal val="#ppt_x"/>
                                          </p:val>
                                        </p:tav>
                                      </p:tavLst>
                                    </p:anim>
                                    <p:anim calcmode="lin" valueType="num">
                                      <p:cBhvr additive="base">
                                        <p:cTn id="53"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4" restart="whenNotActive" fill="hold" evtFilter="cancelBubble" nodeType="interactiveSeq">
                <p:stCondLst>
                  <p:cond evt="onClick" delay="0">
                    <p:tgtEl>
                      <p:spTgt spid="28"/>
                    </p:tgtEl>
                  </p:cond>
                </p:stCondLst>
                <p:endSync evt="end" delay="0">
                  <p:rtn val="all"/>
                </p:endSync>
                <p:childTnLst>
                  <p:par>
                    <p:cTn id="55" fill="hold">
                      <p:stCondLst>
                        <p:cond delay="0"/>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nextCondLst>
                <p:cond evt="onClick" delay="0">
                  <p:tgtEl>
                    <p:spTgt spid="28"/>
                  </p:tgtEl>
                </p:cond>
              </p:nextCondLst>
            </p:seq>
            <p:seq concurrent="1" nextAc="seek">
              <p:cTn id="63" restart="whenNotActive" fill="hold" evtFilter="cancelBubble" nodeType="interactiveSeq">
                <p:stCondLst>
                  <p:cond evt="onClick" delay="0">
                    <p:tgtEl>
                      <p:spTgt spid="29"/>
                    </p:tgtEl>
                  </p:cond>
                </p:stCondLst>
                <p:endSync evt="end" delay="0">
                  <p:rtn val="all"/>
                </p:endSync>
                <p:childTnLst>
                  <p:par>
                    <p:cTn id="64" fill="hold">
                      <p:stCondLst>
                        <p:cond delay="0"/>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29"/>
                                        </p:tgtEl>
                                      </p:cBhvr>
                                    </p:animEffect>
                                    <p:set>
                                      <p:cBhvr>
                                        <p:cTn id="68" dur="1" fill="hold">
                                          <p:stCondLst>
                                            <p:cond delay="499"/>
                                          </p:stCondLst>
                                        </p:cTn>
                                        <p:tgtEl>
                                          <p:spTgt spid="2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3"/>
                                        </p:tgtEl>
                                      </p:cBhvr>
                                    </p:animEffect>
                                    <p:set>
                                      <p:cBhvr>
                                        <p:cTn id="71"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9"/>
                  </p:tgtEl>
                </p:cond>
              </p:nextCondLst>
            </p:seq>
          </p:childTnLst>
        </p:cTn>
      </p:par>
    </p:tnLst>
    <p:bldLst>
      <p:bldP spid="25" grpId="0" animBg="1"/>
      <p:bldP spid="35" grpId="0" animBg="1"/>
      <p:bldP spid="35" grpId="1" animBg="1"/>
      <p:bldP spid="36" grpId="0" animBg="1"/>
      <p:bldP spid="36" grpId="1" animBg="1"/>
      <p:bldP spid="39" grpId="0" animBg="1"/>
      <p:bldP spid="29" grpId="0" animBg="1"/>
      <p:bldP spid="2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C40F01E-B2D9-4849-8B39-FF96829B68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786"/>
          <a:stretch/>
        </p:blipFill>
        <p:spPr>
          <a:xfrm>
            <a:off x="755649" y="1493639"/>
            <a:ext cx="7632699" cy="4599187"/>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1896 to 1901</a:t>
            </a:r>
          </a:p>
        </p:txBody>
      </p:sp>
      <p:sp>
        <p:nvSpPr>
          <p:cNvPr id="25" name="Rectangle 24">
            <a:extLst>
              <a:ext uri="{FF2B5EF4-FFF2-40B4-BE49-F238E27FC236}">
                <a16:creationId xmlns:a16="http://schemas.microsoft.com/office/drawing/2014/main" id="{98262D72-791F-4840-8D12-2E731F831F39}"/>
              </a:ext>
            </a:extLst>
          </p:cNvPr>
          <p:cNvSpPr/>
          <p:nvPr/>
        </p:nvSpPr>
        <p:spPr>
          <a:xfrm>
            <a:off x="-302003" y="1551963"/>
            <a:ext cx="3502403"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Constitution Act, 1900</a:t>
            </a:r>
          </a:p>
        </p:txBody>
      </p:sp>
      <p:sp>
        <p:nvSpPr>
          <p:cNvPr id="35" name="Rectangle 34">
            <a:extLst>
              <a:ext uri="{FF2B5EF4-FFF2-40B4-BE49-F238E27FC236}">
                <a16:creationId xmlns:a16="http://schemas.microsoft.com/office/drawing/2014/main" id="{F8F5661C-14A9-42F2-8F48-DFB46BC73525}"/>
              </a:ext>
            </a:extLst>
          </p:cNvPr>
          <p:cNvSpPr/>
          <p:nvPr/>
        </p:nvSpPr>
        <p:spPr>
          <a:xfrm>
            <a:off x="882679" y="2898082"/>
            <a:ext cx="4060660" cy="2434101"/>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Only one obstacle stood in the way now: the British Parliament.</a:t>
            </a:r>
          </a:p>
          <a:p>
            <a:endParaRPr lang="en-US" dirty="0">
              <a:solidFill>
                <a:srgbClr val="FF0000"/>
              </a:solidFill>
              <a:cs typeface="Twinkl"/>
            </a:endParaRPr>
          </a:p>
          <a:p>
            <a:r>
              <a:rPr lang="en-US" dirty="0">
                <a:solidFill>
                  <a:srgbClr val="000000"/>
                </a:solidFill>
                <a:cs typeface="Twinkl"/>
              </a:rPr>
              <a:t>For Australia to become a nation, the British Parliament had to agree to the Commonwealth of Australia Constitution Act. This would allow the six colonies to finally federate.</a:t>
            </a:r>
          </a:p>
        </p:txBody>
      </p:sp>
      <p:sp>
        <p:nvSpPr>
          <p:cNvPr id="36" name="Rectangle 35">
            <a:extLst>
              <a:ext uri="{FF2B5EF4-FFF2-40B4-BE49-F238E27FC236}">
                <a16:creationId xmlns:a16="http://schemas.microsoft.com/office/drawing/2014/main" id="{0A19A69B-CC22-41BD-910D-034075ADE419}"/>
              </a:ext>
            </a:extLst>
          </p:cNvPr>
          <p:cNvSpPr/>
          <p:nvPr/>
        </p:nvSpPr>
        <p:spPr>
          <a:xfrm>
            <a:off x="882679" y="3452080"/>
            <a:ext cx="3996402" cy="1326105"/>
          </a:xfrm>
          <a:prstGeom prst="rect">
            <a:avLst/>
          </a:prstGeom>
          <a:solidFill>
            <a:schemeClr val="bg1"/>
          </a:solidFill>
          <a:ln w="28575">
            <a:solidFill>
              <a:srgbClr val="00639A"/>
            </a:solidFill>
          </a:ln>
        </p:spPr>
        <p:txBody>
          <a:bodyPr wrap="square" lIns="108000" tIns="108000" rIns="108000" bIns="108000">
            <a:spAutoFit/>
          </a:bodyPr>
          <a:lstStyle/>
          <a:p>
            <a:r>
              <a:rPr lang="en-US" dirty="0">
                <a:solidFill>
                  <a:srgbClr val="000000"/>
                </a:solidFill>
                <a:cs typeface="Twinkl"/>
              </a:rPr>
              <a:t>In March 1900, a group of delegates sailed from Australia to London to present the constitution to the British Parliament. </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sp>
        <p:nvSpPr>
          <p:cNvPr id="34" name="Rectangle 33">
            <a:extLst>
              <a:ext uri="{FF2B5EF4-FFF2-40B4-BE49-F238E27FC236}">
                <a16:creationId xmlns:a16="http://schemas.microsoft.com/office/drawing/2014/main" id="{F6E3CBE6-0E1C-4FFD-867D-689947702B40}"/>
              </a:ext>
            </a:extLst>
          </p:cNvPr>
          <p:cNvSpPr/>
          <p:nvPr/>
        </p:nvSpPr>
        <p:spPr>
          <a:xfrm>
            <a:off x="882679" y="2898082"/>
            <a:ext cx="4023748" cy="2434101"/>
          </a:xfrm>
          <a:prstGeom prst="rect">
            <a:avLst/>
          </a:prstGeom>
          <a:solidFill>
            <a:schemeClr val="bg1"/>
          </a:solidFill>
          <a:ln w="28575">
            <a:solidFill>
              <a:srgbClr val="00639A"/>
            </a:solidFill>
          </a:ln>
        </p:spPr>
        <p:txBody>
          <a:bodyPr wrap="square" lIns="108000" tIns="108000" rIns="108000" bIns="108000">
            <a:spAutoFit/>
          </a:bodyPr>
          <a:lstStyle/>
          <a:p>
            <a:r>
              <a:rPr lang="en-US" dirty="0">
                <a:solidFill>
                  <a:srgbClr val="000000"/>
                </a:solidFill>
                <a:cs typeface="Twinkl"/>
              </a:rPr>
              <a:t>With great excitement, the Constitution Act was passed on 5</a:t>
            </a:r>
            <a:r>
              <a:rPr lang="en-US" baseline="30000" dirty="0">
                <a:solidFill>
                  <a:srgbClr val="000000"/>
                </a:solidFill>
                <a:cs typeface="Twinkl"/>
              </a:rPr>
              <a:t>th</a:t>
            </a:r>
            <a:r>
              <a:rPr lang="en-US" dirty="0">
                <a:solidFill>
                  <a:srgbClr val="000000"/>
                </a:solidFill>
                <a:cs typeface="Twinkl"/>
              </a:rPr>
              <a:t> July 1900. It was one of the final acts of parliament under the long reign of Queen Victoria. She died six months later.</a:t>
            </a:r>
          </a:p>
          <a:p>
            <a:endParaRPr lang="en-US" dirty="0">
              <a:solidFill>
                <a:srgbClr val="000000"/>
              </a:solidFill>
              <a:cs typeface="Twinkl"/>
            </a:endParaRPr>
          </a:p>
          <a:p>
            <a:r>
              <a:rPr lang="en-US" dirty="0">
                <a:solidFill>
                  <a:srgbClr val="000000"/>
                </a:solidFill>
                <a:cs typeface="Twinkl"/>
              </a:rPr>
              <a:t>But what about Western Australia?</a:t>
            </a:r>
          </a:p>
        </p:txBody>
      </p:sp>
      <p:pic>
        <p:nvPicPr>
          <p:cNvPr id="47" name="Picture 46">
            <a:extLst>
              <a:ext uri="{FF2B5EF4-FFF2-40B4-BE49-F238E27FC236}">
                <a16:creationId xmlns:a16="http://schemas.microsoft.com/office/drawing/2014/main" id="{90036A0B-1B8B-41B8-AE1E-07A81AED32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8981" y="1682026"/>
            <a:ext cx="3181704" cy="4222411"/>
          </a:xfrm>
          <a:prstGeom prst="rect">
            <a:avLst/>
          </a:prstGeom>
          <a:effectLst>
            <a:outerShdw blurRad="63500" sx="102000" sy="102000" algn="ctr" rotWithShape="0">
              <a:prstClr val="black">
                <a:alpha val="40000"/>
              </a:prstClr>
            </a:outerShdw>
          </a:effectLst>
        </p:spPr>
      </p:pic>
      <p:sp>
        <p:nvSpPr>
          <p:cNvPr id="48" name="Rectangle 47">
            <a:extLst>
              <a:ext uri="{FF2B5EF4-FFF2-40B4-BE49-F238E27FC236}">
                <a16:creationId xmlns:a16="http://schemas.microsoft.com/office/drawing/2014/main" id="{519B2E91-0B5C-4CAB-9C2C-AD2117E097E2}"/>
              </a:ext>
            </a:extLst>
          </p:cNvPr>
          <p:cNvSpPr/>
          <p:nvPr/>
        </p:nvSpPr>
        <p:spPr>
          <a:xfrm>
            <a:off x="882679" y="3313580"/>
            <a:ext cx="4150778" cy="1603104"/>
          </a:xfrm>
          <a:prstGeom prst="rect">
            <a:avLst/>
          </a:prstGeom>
          <a:solidFill>
            <a:schemeClr val="bg1"/>
          </a:solidFill>
          <a:ln w="28575">
            <a:solidFill>
              <a:srgbClr val="00639A"/>
            </a:solidFill>
          </a:ln>
        </p:spPr>
        <p:txBody>
          <a:bodyPr wrap="square" lIns="108000" tIns="108000" rIns="108000" bIns="108000">
            <a:spAutoFit/>
          </a:bodyPr>
          <a:lstStyle/>
          <a:p>
            <a:r>
              <a:rPr lang="en-US" dirty="0">
                <a:solidFill>
                  <a:srgbClr val="000000"/>
                </a:solidFill>
                <a:cs typeface="Twinkl"/>
              </a:rPr>
              <a:t>Well, faced with the reality that the rest of the colonies would soon unite as a new nation, the people of Western Australia voted overwhelmingly to join the Federation!</a:t>
            </a:r>
          </a:p>
        </p:txBody>
      </p:sp>
    </p:spTree>
    <p:extLst>
      <p:ext uri="{BB962C8B-B14F-4D97-AF65-F5344CB8AC3E}">
        <p14:creationId xmlns:p14="http://schemas.microsoft.com/office/powerpoint/2010/main" val="225034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grpId="1" nodeType="clickEffect">
                                  <p:stCondLst>
                                    <p:cond delay="0"/>
                                  </p:stCondLst>
                                  <p:childTnLst>
                                    <p:animEffect transition="out" filter="fade">
                                      <p:cBhvr>
                                        <p:cTn id="17" dur="1000"/>
                                        <p:tgtEl>
                                          <p:spTgt spid="35"/>
                                        </p:tgtEl>
                                      </p:cBhvr>
                                    </p:animEffect>
                                    <p:anim calcmode="lin" valueType="num">
                                      <p:cBhvr>
                                        <p:cTn id="18" dur="1000"/>
                                        <p:tgtEl>
                                          <p:spTgt spid="35"/>
                                        </p:tgtEl>
                                        <p:attrNameLst>
                                          <p:attrName>ppt_x</p:attrName>
                                        </p:attrNameLst>
                                      </p:cBhvr>
                                      <p:tavLst>
                                        <p:tav tm="0">
                                          <p:val>
                                            <p:strVal val="ppt_x"/>
                                          </p:val>
                                        </p:tav>
                                        <p:tav tm="100000">
                                          <p:val>
                                            <p:strVal val="ppt_x"/>
                                          </p:val>
                                        </p:tav>
                                      </p:tavLst>
                                    </p:anim>
                                    <p:anim calcmode="lin" valueType="num">
                                      <p:cBhvr>
                                        <p:cTn id="19" dur="1000"/>
                                        <p:tgtEl>
                                          <p:spTgt spid="35"/>
                                        </p:tgtEl>
                                        <p:attrNameLst>
                                          <p:attrName>ppt_y</p:attrName>
                                        </p:attrNameLst>
                                      </p:cBhvr>
                                      <p:tavLst>
                                        <p:tav tm="0">
                                          <p:val>
                                            <p:strVal val="ppt_y"/>
                                          </p:val>
                                        </p:tav>
                                        <p:tav tm="100000">
                                          <p:val>
                                            <p:strVal val="ppt_y-.1"/>
                                          </p:val>
                                        </p:tav>
                                      </p:tavLst>
                                    </p:anim>
                                    <p:set>
                                      <p:cBhvr>
                                        <p:cTn id="20" dur="1" fill="hold">
                                          <p:stCondLst>
                                            <p:cond delay="999"/>
                                          </p:stCondLst>
                                        </p:cTn>
                                        <p:tgtEl>
                                          <p:spTgt spid="35"/>
                                        </p:tgtEl>
                                        <p:attrNameLst>
                                          <p:attrName>style.visibility</p:attrName>
                                        </p:attrNameLst>
                                      </p:cBhvr>
                                      <p:to>
                                        <p:strVal val="hidden"/>
                                      </p:to>
                                    </p:se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xit" presetSubtype="0" fill="hold" grpId="1" nodeType="clickEffect">
                                  <p:stCondLst>
                                    <p:cond delay="0"/>
                                  </p:stCondLst>
                                  <p:childTnLst>
                                    <p:animEffect transition="out" filter="fade">
                                      <p:cBhvr>
                                        <p:cTn id="30" dur="1000"/>
                                        <p:tgtEl>
                                          <p:spTgt spid="36"/>
                                        </p:tgtEl>
                                      </p:cBhvr>
                                    </p:animEffect>
                                    <p:anim calcmode="lin" valueType="num">
                                      <p:cBhvr>
                                        <p:cTn id="31" dur="1000"/>
                                        <p:tgtEl>
                                          <p:spTgt spid="36"/>
                                        </p:tgtEl>
                                        <p:attrNameLst>
                                          <p:attrName>ppt_x</p:attrName>
                                        </p:attrNameLst>
                                      </p:cBhvr>
                                      <p:tavLst>
                                        <p:tav tm="0">
                                          <p:val>
                                            <p:strVal val="ppt_x"/>
                                          </p:val>
                                        </p:tav>
                                        <p:tav tm="100000">
                                          <p:val>
                                            <p:strVal val="ppt_x"/>
                                          </p:val>
                                        </p:tav>
                                      </p:tavLst>
                                    </p:anim>
                                    <p:anim calcmode="lin" valueType="num">
                                      <p:cBhvr>
                                        <p:cTn id="32" dur="1000"/>
                                        <p:tgtEl>
                                          <p:spTgt spid="36"/>
                                        </p:tgtEl>
                                        <p:attrNameLst>
                                          <p:attrName>ppt_y</p:attrName>
                                        </p:attrNameLst>
                                      </p:cBhvr>
                                      <p:tavLst>
                                        <p:tav tm="0">
                                          <p:val>
                                            <p:strVal val="ppt_y"/>
                                          </p:val>
                                        </p:tav>
                                        <p:tav tm="100000">
                                          <p:val>
                                            <p:strVal val="ppt_y-.1"/>
                                          </p:val>
                                        </p:tav>
                                      </p:tavLst>
                                    </p:anim>
                                    <p:set>
                                      <p:cBhvr>
                                        <p:cTn id="33" dur="1" fill="hold">
                                          <p:stCondLst>
                                            <p:cond delay="999"/>
                                          </p:stCondLst>
                                        </p:cTn>
                                        <p:tgtEl>
                                          <p:spTgt spid="36"/>
                                        </p:tgtEl>
                                        <p:attrNameLst>
                                          <p:attrName>style.visibility</p:attrName>
                                        </p:attrNameLst>
                                      </p:cBhvr>
                                      <p:to>
                                        <p:strVal val="hidden"/>
                                      </p:to>
                                    </p:set>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par>
                                <p:cTn id="40" presetID="2" presetClass="entr" presetSubtype="2" fill="hold" nodeType="withEffect">
                                  <p:stCondLst>
                                    <p:cond delay="25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750" fill="hold"/>
                                        <p:tgtEl>
                                          <p:spTgt spid="47"/>
                                        </p:tgtEl>
                                        <p:attrNameLst>
                                          <p:attrName>ppt_x</p:attrName>
                                        </p:attrNameLst>
                                      </p:cBhvr>
                                      <p:tavLst>
                                        <p:tav tm="0">
                                          <p:val>
                                            <p:strVal val="1+#ppt_w/2"/>
                                          </p:val>
                                        </p:tav>
                                        <p:tav tm="100000">
                                          <p:val>
                                            <p:strVal val="#ppt_x"/>
                                          </p:val>
                                        </p:tav>
                                      </p:tavLst>
                                    </p:anim>
                                    <p:anim calcmode="lin" valueType="num">
                                      <p:cBhvr additive="base">
                                        <p:cTn id="43" dur="75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xit" presetSubtype="0" fill="hold" grpId="1" nodeType="clickEffect">
                                  <p:stCondLst>
                                    <p:cond delay="0"/>
                                  </p:stCondLst>
                                  <p:childTnLst>
                                    <p:animEffect transition="out" filter="fade">
                                      <p:cBhvr>
                                        <p:cTn id="47" dur="1000"/>
                                        <p:tgtEl>
                                          <p:spTgt spid="34"/>
                                        </p:tgtEl>
                                      </p:cBhvr>
                                    </p:animEffect>
                                    <p:anim calcmode="lin" valueType="num">
                                      <p:cBhvr>
                                        <p:cTn id="48" dur="1000"/>
                                        <p:tgtEl>
                                          <p:spTgt spid="34"/>
                                        </p:tgtEl>
                                        <p:attrNameLst>
                                          <p:attrName>ppt_x</p:attrName>
                                        </p:attrNameLst>
                                      </p:cBhvr>
                                      <p:tavLst>
                                        <p:tav tm="0">
                                          <p:val>
                                            <p:strVal val="ppt_x"/>
                                          </p:val>
                                        </p:tav>
                                        <p:tav tm="100000">
                                          <p:val>
                                            <p:strVal val="ppt_x"/>
                                          </p:val>
                                        </p:tav>
                                      </p:tavLst>
                                    </p:anim>
                                    <p:anim calcmode="lin" valueType="num">
                                      <p:cBhvr>
                                        <p:cTn id="49" dur="1000"/>
                                        <p:tgtEl>
                                          <p:spTgt spid="34"/>
                                        </p:tgtEl>
                                        <p:attrNameLst>
                                          <p:attrName>ppt_y</p:attrName>
                                        </p:attrNameLst>
                                      </p:cBhvr>
                                      <p:tavLst>
                                        <p:tav tm="0">
                                          <p:val>
                                            <p:strVal val="ppt_y"/>
                                          </p:val>
                                        </p:tav>
                                        <p:tav tm="100000">
                                          <p:val>
                                            <p:strVal val="ppt_y-.1"/>
                                          </p:val>
                                        </p:tav>
                                      </p:tavLst>
                                    </p:anim>
                                    <p:set>
                                      <p:cBhvr>
                                        <p:cTn id="50" dur="1" fill="hold">
                                          <p:stCondLst>
                                            <p:cond delay="999"/>
                                          </p:stCondLst>
                                        </p:cTn>
                                        <p:tgtEl>
                                          <p:spTgt spid="34"/>
                                        </p:tgtEl>
                                        <p:attrNameLst>
                                          <p:attrName>style.visibility</p:attrName>
                                        </p:attrNameLst>
                                      </p:cBhvr>
                                      <p:to>
                                        <p:strVal val="hidden"/>
                                      </p:to>
                                    </p:set>
                                  </p:childTnLst>
                                </p:cTn>
                              </p:par>
                            </p:childTnLst>
                          </p:cTn>
                        </p:par>
                        <p:par>
                          <p:cTn id="51" fill="hold">
                            <p:stCondLst>
                              <p:cond delay="1000"/>
                            </p:stCondLst>
                            <p:childTnLst>
                              <p:par>
                                <p:cTn id="52" presetID="42" presetClass="entr" presetSubtype="0"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1000"/>
                                        <p:tgtEl>
                                          <p:spTgt spid="48"/>
                                        </p:tgtEl>
                                      </p:cBhvr>
                                    </p:animEffect>
                                    <p:anim calcmode="lin" valueType="num">
                                      <p:cBhvr>
                                        <p:cTn id="55" dur="1000" fill="hold"/>
                                        <p:tgtEl>
                                          <p:spTgt spid="48"/>
                                        </p:tgtEl>
                                        <p:attrNameLst>
                                          <p:attrName>ppt_x</p:attrName>
                                        </p:attrNameLst>
                                      </p:cBhvr>
                                      <p:tavLst>
                                        <p:tav tm="0">
                                          <p:val>
                                            <p:strVal val="#ppt_x"/>
                                          </p:val>
                                        </p:tav>
                                        <p:tav tm="100000">
                                          <p:val>
                                            <p:strVal val="#ppt_x"/>
                                          </p:val>
                                        </p:tav>
                                      </p:tavLst>
                                    </p:anim>
                                    <p:anim calcmode="lin" valueType="num">
                                      <p:cBhvr>
                                        <p:cTn id="5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35" grpId="1" animBg="1"/>
      <p:bldP spid="36" grpId="0" animBg="1"/>
      <p:bldP spid="36" grpId="1" animBg="1"/>
      <p:bldP spid="34" grpId="0" animBg="1"/>
      <p:bldP spid="34" grpId="1" animBg="1"/>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88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C40F01E-B2D9-4849-8B39-FF96829B6882}"/>
              </a:ext>
            </a:extLst>
          </p:cNvPr>
          <p:cNvPicPr>
            <a:picLocks noChangeAspect="1"/>
          </p:cNvPicPr>
          <p:nvPr/>
        </p:nvPicPr>
        <p:blipFill rotWithShape="1">
          <a:blip r:embed="rId4">
            <a:extLst>
              <a:ext uri="{28A0092B-C50C-407E-A947-70E740481C1C}">
                <a14:useLocalDpi xmlns:a14="http://schemas.microsoft.com/office/drawing/2010/main" val="0"/>
              </a:ext>
            </a:extLst>
          </a:blip>
          <a:srcRect t="4987" b="13382"/>
          <a:stretch/>
        </p:blipFill>
        <p:spPr>
          <a:xfrm>
            <a:off x="755650" y="1520455"/>
            <a:ext cx="7632700" cy="4585779"/>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1896 to 1901</a:t>
            </a:r>
          </a:p>
        </p:txBody>
      </p:sp>
      <p:sp>
        <p:nvSpPr>
          <p:cNvPr id="25" name="Rectangle 24">
            <a:extLst>
              <a:ext uri="{FF2B5EF4-FFF2-40B4-BE49-F238E27FC236}">
                <a16:creationId xmlns:a16="http://schemas.microsoft.com/office/drawing/2014/main" id="{98262D72-791F-4840-8D12-2E731F831F39}"/>
              </a:ext>
            </a:extLst>
          </p:cNvPr>
          <p:cNvSpPr/>
          <p:nvPr/>
        </p:nvSpPr>
        <p:spPr>
          <a:xfrm>
            <a:off x="-302002" y="1551963"/>
            <a:ext cx="2973014"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Nationhood, 1901</a:t>
            </a:r>
          </a:p>
        </p:txBody>
      </p:sp>
      <p:sp>
        <p:nvSpPr>
          <p:cNvPr id="35" name="Rectangle 34">
            <a:extLst>
              <a:ext uri="{FF2B5EF4-FFF2-40B4-BE49-F238E27FC236}">
                <a16:creationId xmlns:a16="http://schemas.microsoft.com/office/drawing/2014/main" id="{F8F5661C-14A9-42F2-8F48-DFB46BC73525}"/>
              </a:ext>
            </a:extLst>
          </p:cNvPr>
          <p:cNvSpPr/>
          <p:nvPr/>
        </p:nvSpPr>
        <p:spPr>
          <a:xfrm>
            <a:off x="898537" y="2521126"/>
            <a:ext cx="7346921" cy="772107"/>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On 1</a:t>
            </a:r>
            <a:r>
              <a:rPr lang="en-US" baseline="30000" dirty="0">
                <a:cs typeface="Twinkl"/>
              </a:rPr>
              <a:t>st</a:t>
            </a:r>
            <a:r>
              <a:rPr lang="en-US" dirty="0">
                <a:cs typeface="Twinkl"/>
              </a:rPr>
              <a:t> January 1901, the six colonies of Australia federated to become states of the Commonwealth of Australia.</a:t>
            </a:r>
          </a:p>
        </p:txBody>
      </p:sp>
      <p:sp>
        <p:nvSpPr>
          <p:cNvPr id="34" name="Rectangle 33">
            <a:extLst>
              <a:ext uri="{FF2B5EF4-FFF2-40B4-BE49-F238E27FC236}">
                <a16:creationId xmlns:a16="http://schemas.microsoft.com/office/drawing/2014/main" id="{F6E3CBE6-0E1C-4FFD-867D-689947702B40}"/>
              </a:ext>
            </a:extLst>
          </p:cNvPr>
          <p:cNvSpPr/>
          <p:nvPr/>
        </p:nvSpPr>
        <p:spPr>
          <a:xfrm>
            <a:off x="901135" y="2500942"/>
            <a:ext cx="7339098" cy="772107"/>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100 000 attended the ceremony and 500 000 people lined the streets to watch the Federation parade pass by.</a:t>
            </a:r>
          </a:p>
        </p:txBody>
      </p:sp>
      <p:grpSp>
        <p:nvGrpSpPr>
          <p:cNvPr id="4" name="Group 3">
            <a:extLst>
              <a:ext uri="{FF2B5EF4-FFF2-40B4-BE49-F238E27FC236}">
                <a16:creationId xmlns:a16="http://schemas.microsoft.com/office/drawing/2014/main" id="{638FFF9E-218F-4B0B-A901-EB8941551069}"/>
              </a:ext>
            </a:extLst>
          </p:cNvPr>
          <p:cNvGrpSpPr/>
          <p:nvPr/>
        </p:nvGrpSpPr>
        <p:grpSpPr>
          <a:xfrm>
            <a:off x="1993982" y="2234702"/>
            <a:ext cx="5150672" cy="2159077"/>
            <a:chOff x="3135266" y="3613149"/>
            <a:chExt cx="5150672" cy="2159077"/>
          </a:xfrm>
        </p:grpSpPr>
        <p:sp>
          <p:nvSpPr>
            <p:cNvPr id="36" name="Rectangle 35">
              <a:extLst>
                <a:ext uri="{FF2B5EF4-FFF2-40B4-BE49-F238E27FC236}">
                  <a16:creationId xmlns:a16="http://schemas.microsoft.com/office/drawing/2014/main" id="{0A19A69B-CC22-41BD-910D-034075ADE419}"/>
                </a:ext>
              </a:extLst>
            </p:cNvPr>
            <p:cNvSpPr/>
            <p:nvPr/>
          </p:nvSpPr>
          <p:spPr>
            <a:xfrm>
              <a:off x="3135266" y="3614479"/>
              <a:ext cx="2722968" cy="2157102"/>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The ceremony was held in Centennial Park, Sydney. Australia’s first Governor General and first Prime Minister, Edmund Barton, were sworn in that day.</a:t>
              </a:r>
            </a:p>
          </p:txBody>
        </p:sp>
        <p:pic>
          <p:nvPicPr>
            <p:cNvPr id="3" name="Picture 2">
              <a:extLst>
                <a:ext uri="{FF2B5EF4-FFF2-40B4-BE49-F238E27FC236}">
                  <a16:creationId xmlns:a16="http://schemas.microsoft.com/office/drawing/2014/main" id="{E268989B-093F-4737-A539-80293C5A214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33" t="-7458" r="-5025"/>
            <a:stretch/>
          </p:blipFill>
          <p:spPr>
            <a:xfrm flipH="1">
              <a:off x="5882966" y="3613149"/>
              <a:ext cx="2402972" cy="2159077"/>
            </a:xfrm>
            <a:prstGeom prst="rect">
              <a:avLst/>
            </a:prstGeom>
            <a:solidFill>
              <a:srgbClr val="90C7E5"/>
            </a:solidFill>
            <a:ln w="28575">
              <a:solidFill>
                <a:srgbClr val="00639A"/>
              </a:solidFill>
            </a:ln>
          </p:spPr>
        </p:pic>
      </p:grpSp>
      <p:sp>
        <p:nvSpPr>
          <p:cNvPr id="48" name="Rectangle 47">
            <a:extLst>
              <a:ext uri="{FF2B5EF4-FFF2-40B4-BE49-F238E27FC236}">
                <a16:creationId xmlns:a16="http://schemas.microsoft.com/office/drawing/2014/main" id="{519B2E91-0B5C-4CAB-9C2C-AD2117E097E2}"/>
              </a:ext>
            </a:extLst>
          </p:cNvPr>
          <p:cNvSpPr/>
          <p:nvPr/>
        </p:nvSpPr>
        <p:spPr>
          <a:xfrm>
            <a:off x="890781" y="2488948"/>
            <a:ext cx="7360083" cy="1326105"/>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Across Australia, people celebrated with fireworks displays, sporting events and parades.</a:t>
            </a:r>
          </a:p>
          <a:p>
            <a:endParaRPr lang="en-US" dirty="0">
              <a:cs typeface="Twinkl"/>
            </a:endParaRPr>
          </a:p>
          <a:p>
            <a:pPr algn="ctr"/>
            <a:r>
              <a:rPr lang="en-US" dirty="0">
                <a:cs typeface="Twinkl"/>
              </a:rPr>
              <a:t>Click the link below to listen to Edmund Barton’s story.</a:t>
            </a:r>
          </a:p>
        </p:txBody>
      </p:sp>
      <p:grpSp>
        <p:nvGrpSpPr>
          <p:cNvPr id="26" name="Group 25">
            <a:extLst>
              <a:ext uri="{FF2B5EF4-FFF2-40B4-BE49-F238E27FC236}">
                <a16:creationId xmlns:a16="http://schemas.microsoft.com/office/drawing/2014/main" id="{518B5090-A7D1-480E-B1C2-57D0CCE24719}"/>
              </a:ext>
            </a:extLst>
          </p:cNvPr>
          <p:cNvGrpSpPr/>
          <p:nvPr/>
        </p:nvGrpSpPr>
        <p:grpSpPr>
          <a:xfrm>
            <a:off x="4065798" y="3744537"/>
            <a:ext cx="1033669" cy="1033669"/>
            <a:chOff x="3307743" y="4452841"/>
            <a:chExt cx="1033669" cy="1033669"/>
          </a:xfrm>
        </p:grpSpPr>
        <p:sp>
          <p:nvSpPr>
            <p:cNvPr id="27" name="Oval 26">
              <a:extLst>
                <a:ext uri="{FF2B5EF4-FFF2-40B4-BE49-F238E27FC236}">
                  <a16:creationId xmlns:a16="http://schemas.microsoft.com/office/drawing/2014/main" id="{6582A36B-455D-4060-9663-EED95A999A40}"/>
                </a:ext>
              </a:extLst>
            </p:cNvPr>
            <p:cNvSpPr/>
            <p:nvPr/>
          </p:nvSpPr>
          <p:spPr>
            <a:xfrm>
              <a:off x="3307743" y="4452841"/>
              <a:ext cx="1033669" cy="1033669"/>
            </a:xfrm>
            <a:prstGeom prst="ellipse">
              <a:avLst/>
            </a:prstGeom>
            <a:solidFill>
              <a:srgbClr val="00639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893A0950-9CEA-4C86-8030-8068EF92B479}"/>
                </a:ext>
              </a:extLst>
            </p:cNvPr>
            <p:cNvSpPr/>
            <p:nvPr/>
          </p:nvSpPr>
          <p:spPr>
            <a:xfrm rot="5400000">
              <a:off x="3552509" y="4687153"/>
              <a:ext cx="655451" cy="56504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Edmund Barton - Lesson 2 - Federation PlanIt">
            <a:hlinkClick r:id="" action="ppaction://media"/>
            <a:extLst>
              <a:ext uri="{FF2B5EF4-FFF2-40B4-BE49-F238E27FC236}">
                <a16:creationId xmlns:a16="http://schemas.microsoft.com/office/drawing/2014/main" id="{ABA4C2A9-B414-4CCA-BDC1-9A50A3C5C6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54653" y="3898900"/>
            <a:ext cx="609600" cy="609600"/>
          </a:xfrm>
          <a:prstGeom prst="rect">
            <a:avLst/>
          </a:prstGeom>
        </p:spPr>
      </p:pic>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pic>
        <p:nvPicPr>
          <p:cNvPr id="7" name="Picture 6">
            <a:extLst>
              <a:ext uri="{FF2B5EF4-FFF2-40B4-BE49-F238E27FC236}">
                <a16:creationId xmlns:a16="http://schemas.microsoft.com/office/drawing/2014/main" id="{BC5601B5-B240-4F17-B447-1DCEA11A77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967467">
            <a:off x="4987173" y="3668232"/>
            <a:ext cx="3913621" cy="30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901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par>
                                <p:cTn id="14" presetID="53" presetClass="entr" presetSubtype="16"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xit" presetSubtype="0" fill="hold" grpId="1" nodeType="clickEffect">
                                  <p:stCondLst>
                                    <p:cond delay="0"/>
                                  </p:stCondLst>
                                  <p:childTnLst>
                                    <p:animEffect transition="out" filter="fade">
                                      <p:cBhvr>
                                        <p:cTn id="22" dur="1000"/>
                                        <p:tgtEl>
                                          <p:spTgt spid="35"/>
                                        </p:tgtEl>
                                      </p:cBhvr>
                                    </p:animEffect>
                                    <p:anim calcmode="lin" valueType="num">
                                      <p:cBhvr>
                                        <p:cTn id="23" dur="1000"/>
                                        <p:tgtEl>
                                          <p:spTgt spid="35"/>
                                        </p:tgtEl>
                                        <p:attrNameLst>
                                          <p:attrName>ppt_x</p:attrName>
                                        </p:attrNameLst>
                                      </p:cBhvr>
                                      <p:tavLst>
                                        <p:tav tm="0">
                                          <p:val>
                                            <p:strVal val="ppt_x"/>
                                          </p:val>
                                        </p:tav>
                                        <p:tav tm="100000">
                                          <p:val>
                                            <p:strVal val="ppt_x"/>
                                          </p:val>
                                        </p:tav>
                                      </p:tavLst>
                                    </p:anim>
                                    <p:anim calcmode="lin" valueType="num">
                                      <p:cBhvr>
                                        <p:cTn id="24" dur="1000"/>
                                        <p:tgtEl>
                                          <p:spTgt spid="35"/>
                                        </p:tgtEl>
                                        <p:attrNameLst>
                                          <p:attrName>ppt_y</p:attrName>
                                        </p:attrNameLst>
                                      </p:cBhvr>
                                      <p:tavLst>
                                        <p:tav tm="0">
                                          <p:val>
                                            <p:strVal val="ppt_y"/>
                                          </p:val>
                                        </p:tav>
                                        <p:tav tm="100000">
                                          <p:val>
                                            <p:strVal val="ppt_y-.1"/>
                                          </p:val>
                                        </p:tav>
                                      </p:tavLst>
                                    </p:anim>
                                    <p:set>
                                      <p:cBhvr>
                                        <p:cTn id="25" dur="1" fill="hold">
                                          <p:stCondLst>
                                            <p:cond delay="999"/>
                                          </p:stCondLst>
                                        </p:cTn>
                                        <p:tgtEl>
                                          <p:spTgt spid="35"/>
                                        </p:tgtEl>
                                        <p:attrNameLst>
                                          <p:attrName>style.visibility</p:attrName>
                                        </p:attrNameLst>
                                      </p:cBhvr>
                                      <p:to>
                                        <p:strVal val="hidden"/>
                                      </p:to>
                                    </p:set>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xit" presetSubtype="0" fill="hold" nodeType="clickEffect">
                                  <p:stCondLst>
                                    <p:cond delay="0"/>
                                  </p:stCondLst>
                                  <p:childTnLst>
                                    <p:animEffect transition="out" filter="fade">
                                      <p:cBhvr>
                                        <p:cTn id="35" dur="1000"/>
                                        <p:tgtEl>
                                          <p:spTgt spid="4"/>
                                        </p:tgtEl>
                                      </p:cBhvr>
                                    </p:animEffect>
                                    <p:anim calcmode="lin" valueType="num">
                                      <p:cBhvr>
                                        <p:cTn id="36" dur="1000"/>
                                        <p:tgtEl>
                                          <p:spTgt spid="4"/>
                                        </p:tgtEl>
                                        <p:attrNameLst>
                                          <p:attrName>ppt_x</p:attrName>
                                        </p:attrNameLst>
                                      </p:cBhvr>
                                      <p:tavLst>
                                        <p:tav tm="0">
                                          <p:val>
                                            <p:strVal val="ppt_x"/>
                                          </p:val>
                                        </p:tav>
                                        <p:tav tm="100000">
                                          <p:val>
                                            <p:strVal val="ppt_x"/>
                                          </p:val>
                                        </p:tav>
                                      </p:tavLst>
                                    </p:anim>
                                    <p:anim calcmode="lin" valueType="num">
                                      <p:cBhvr>
                                        <p:cTn id="37" dur="1000"/>
                                        <p:tgtEl>
                                          <p:spTgt spid="4"/>
                                        </p:tgtEl>
                                        <p:attrNameLst>
                                          <p:attrName>ppt_y</p:attrName>
                                        </p:attrNameLst>
                                      </p:cBhvr>
                                      <p:tavLst>
                                        <p:tav tm="0">
                                          <p:val>
                                            <p:strVal val="ppt_y"/>
                                          </p:val>
                                        </p:tav>
                                        <p:tav tm="100000">
                                          <p:val>
                                            <p:strVal val="ppt_y-.1"/>
                                          </p:val>
                                        </p:tav>
                                      </p:tavLst>
                                    </p:anim>
                                    <p:set>
                                      <p:cBhvr>
                                        <p:cTn id="38" dur="1" fill="hold">
                                          <p:stCondLst>
                                            <p:cond delay="999"/>
                                          </p:stCondLst>
                                        </p:cTn>
                                        <p:tgtEl>
                                          <p:spTgt spid="4"/>
                                        </p:tgtEl>
                                        <p:attrNameLst>
                                          <p:attrName>style.visibility</p:attrName>
                                        </p:attrNameLst>
                                      </p:cBhvr>
                                      <p:to>
                                        <p:strVal val="hidden"/>
                                      </p:to>
                                    </p:set>
                                  </p:childTnLst>
                                </p:cTn>
                              </p:par>
                            </p:childTnLst>
                          </p:cTn>
                        </p:par>
                        <p:par>
                          <p:cTn id="39" fill="hold">
                            <p:stCondLst>
                              <p:cond delay="1000"/>
                            </p:stCondLst>
                            <p:childTnLst>
                              <p:par>
                                <p:cTn id="40" presetID="42"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xit" presetSubtype="0" fill="hold" grpId="1" nodeType="clickEffect">
                                  <p:stCondLst>
                                    <p:cond delay="0"/>
                                  </p:stCondLst>
                                  <p:childTnLst>
                                    <p:animEffect transition="out" filter="fade">
                                      <p:cBhvr>
                                        <p:cTn id="48" dur="1000"/>
                                        <p:tgtEl>
                                          <p:spTgt spid="34"/>
                                        </p:tgtEl>
                                      </p:cBhvr>
                                    </p:animEffect>
                                    <p:anim calcmode="lin" valueType="num">
                                      <p:cBhvr>
                                        <p:cTn id="49" dur="1000"/>
                                        <p:tgtEl>
                                          <p:spTgt spid="34"/>
                                        </p:tgtEl>
                                        <p:attrNameLst>
                                          <p:attrName>ppt_x</p:attrName>
                                        </p:attrNameLst>
                                      </p:cBhvr>
                                      <p:tavLst>
                                        <p:tav tm="0">
                                          <p:val>
                                            <p:strVal val="ppt_x"/>
                                          </p:val>
                                        </p:tav>
                                        <p:tav tm="100000">
                                          <p:val>
                                            <p:strVal val="ppt_x"/>
                                          </p:val>
                                        </p:tav>
                                      </p:tavLst>
                                    </p:anim>
                                    <p:anim calcmode="lin" valueType="num">
                                      <p:cBhvr>
                                        <p:cTn id="50" dur="1000"/>
                                        <p:tgtEl>
                                          <p:spTgt spid="34"/>
                                        </p:tgtEl>
                                        <p:attrNameLst>
                                          <p:attrName>ppt_y</p:attrName>
                                        </p:attrNameLst>
                                      </p:cBhvr>
                                      <p:tavLst>
                                        <p:tav tm="0">
                                          <p:val>
                                            <p:strVal val="ppt_y"/>
                                          </p:val>
                                        </p:tav>
                                        <p:tav tm="100000">
                                          <p:val>
                                            <p:strVal val="ppt_y-.1"/>
                                          </p:val>
                                        </p:tav>
                                      </p:tavLst>
                                    </p:anim>
                                    <p:set>
                                      <p:cBhvr>
                                        <p:cTn id="51" dur="1" fill="hold">
                                          <p:stCondLst>
                                            <p:cond delay="999"/>
                                          </p:stCondLst>
                                        </p:cTn>
                                        <p:tgtEl>
                                          <p:spTgt spid="34"/>
                                        </p:tgtEl>
                                        <p:attrNameLst>
                                          <p:attrName>style.visibility</p:attrName>
                                        </p:attrNameLst>
                                      </p:cBhvr>
                                      <p:to>
                                        <p:strVal val="hidden"/>
                                      </p:to>
                                    </p:set>
                                  </p:childTnLst>
                                </p:cTn>
                              </p:par>
                            </p:childTnLst>
                          </p:cTn>
                        </p:par>
                        <p:par>
                          <p:cTn id="52" fill="hold">
                            <p:stCondLst>
                              <p:cond delay="1000"/>
                            </p:stCondLst>
                            <p:childTnLst>
                              <p:par>
                                <p:cTn id="53" presetID="42" presetClass="entr" presetSubtype="0" fill="hold" grpId="0"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1000"/>
                                        <p:tgtEl>
                                          <p:spTgt spid="48"/>
                                        </p:tgtEl>
                                      </p:cBhvr>
                                    </p:animEffect>
                                    <p:anim calcmode="lin" valueType="num">
                                      <p:cBhvr>
                                        <p:cTn id="56" dur="1000" fill="hold"/>
                                        <p:tgtEl>
                                          <p:spTgt spid="48"/>
                                        </p:tgtEl>
                                        <p:attrNameLst>
                                          <p:attrName>ppt_x</p:attrName>
                                        </p:attrNameLst>
                                      </p:cBhvr>
                                      <p:tavLst>
                                        <p:tav tm="0">
                                          <p:val>
                                            <p:strVal val="#ppt_x"/>
                                          </p:val>
                                        </p:tav>
                                        <p:tav tm="100000">
                                          <p:val>
                                            <p:strVal val="#ppt_x"/>
                                          </p:val>
                                        </p:tav>
                                      </p:tavLst>
                                    </p:anim>
                                    <p:anim calcmode="lin" valueType="num">
                                      <p:cBhvr>
                                        <p:cTn id="57" dur="1000" fill="hold"/>
                                        <p:tgtEl>
                                          <p:spTgt spid="4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63" fill="hold" display="0">
                  <p:stCondLst>
                    <p:cond delay="indefinite"/>
                  </p:stCondLst>
                  <p:endCondLst>
                    <p:cond evt="onStopAudio" delay="0">
                      <p:tgtEl>
                        <p:sldTgt/>
                      </p:tgtEl>
                    </p:cond>
                  </p:endCondLst>
                </p:cTn>
                <p:tgtEl>
                  <p:spTgt spid="5"/>
                </p:tgtEl>
              </p:cMediaNode>
            </p:audio>
            <p:seq concurrent="1" nextAc="seek">
              <p:cTn id="64" restart="whenNotActive" fill="hold" evtFilter="cancelBubble" nodeType="interactiveSeq">
                <p:stCondLst>
                  <p:cond evt="onClick" delay="0">
                    <p:tgtEl>
                      <p:spTgt spid="26"/>
                    </p:tgtEl>
                  </p:cond>
                </p:stCondLst>
                <p:endSync evt="end" delay="0">
                  <p:rtn val="all"/>
                </p:endSync>
                <p:childTnLst>
                  <p:par>
                    <p:cTn id="65" fill="hold">
                      <p:stCondLst>
                        <p:cond delay="0"/>
                      </p:stCondLst>
                      <p:childTnLst>
                        <p:par>
                          <p:cTn id="66" fill="hold">
                            <p:stCondLst>
                              <p:cond delay="0"/>
                            </p:stCondLst>
                            <p:childTnLst>
                              <p:par>
                                <p:cTn id="67" presetID="1" presetClass="mediacall" presetSubtype="0" fill="hold" nodeType="clickEffect">
                                  <p:stCondLst>
                                    <p:cond delay="0"/>
                                  </p:stCondLst>
                                  <p:childTnLst>
                                    <p:cmd type="call" cmd="playFrom(0.0)">
                                      <p:cBhvr>
                                        <p:cTn id="68" dur="71524" fill="hold"/>
                                        <p:tgtEl>
                                          <p:spTgt spid="5"/>
                                        </p:tgtEl>
                                      </p:cBhvr>
                                    </p:cmd>
                                  </p:childTnLst>
                                </p:cTn>
                              </p:par>
                            </p:childTnLst>
                          </p:cTn>
                        </p:par>
                      </p:childTnLst>
                    </p:cTn>
                  </p:par>
                </p:childTnLst>
              </p:cTn>
              <p:nextCondLst>
                <p:cond evt="onClick" delay="0">
                  <p:tgtEl>
                    <p:spTgt spid="26"/>
                  </p:tgtEl>
                </p:cond>
              </p:nextCondLst>
            </p:seq>
          </p:childTnLst>
        </p:cTn>
      </p:par>
    </p:tnLst>
    <p:bldLst>
      <p:bldP spid="25" grpId="0" animBg="1"/>
      <p:bldP spid="35" grpId="0" animBg="1"/>
      <p:bldP spid="35" grpId="1" animBg="1"/>
      <p:bldP spid="34" grpId="0" animBg="1"/>
      <p:bldP spid="34" grpId="1" animBg="1"/>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ACAA5B0-0312-4AD5-A103-41747BAEB2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Timeline</a:t>
            </a:r>
          </a:p>
        </p:txBody>
      </p:sp>
      <p:sp>
        <p:nvSpPr>
          <p:cNvPr id="35" name="Rectangle 34">
            <a:extLst>
              <a:ext uri="{FF2B5EF4-FFF2-40B4-BE49-F238E27FC236}">
                <a16:creationId xmlns:a16="http://schemas.microsoft.com/office/drawing/2014/main" id="{F8F5661C-14A9-42F2-8F48-DFB46BC73525}"/>
              </a:ext>
            </a:extLst>
          </p:cNvPr>
          <p:cNvSpPr/>
          <p:nvPr/>
        </p:nvSpPr>
        <p:spPr>
          <a:xfrm>
            <a:off x="1124436" y="1755582"/>
            <a:ext cx="6895128" cy="772107"/>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Let’s consolidate what we have learnt about the path to Australia’s Federation.</a:t>
            </a:r>
          </a:p>
        </p:txBody>
      </p:sp>
      <p:sp>
        <p:nvSpPr>
          <p:cNvPr id="31" name="Rectangle 30">
            <a:extLst>
              <a:ext uri="{FF2B5EF4-FFF2-40B4-BE49-F238E27FC236}">
                <a16:creationId xmlns:a16="http://schemas.microsoft.com/office/drawing/2014/main" id="{C1C12086-1C03-4758-B099-37C63818EFB3}"/>
              </a:ext>
            </a:extLst>
          </p:cNvPr>
          <p:cNvSpPr/>
          <p:nvPr/>
        </p:nvSpPr>
        <p:spPr>
          <a:xfrm>
            <a:off x="1124436" y="1759126"/>
            <a:ext cx="6895128" cy="772107"/>
          </a:xfrm>
          <a:prstGeom prst="rect">
            <a:avLst/>
          </a:prstGeom>
          <a:solidFill>
            <a:schemeClr val="bg1"/>
          </a:solidFill>
          <a:ln w="28575">
            <a:solidFill>
              <a:srgbClr val="00639A"/>
            </a:solidFill>
          </a:ln>
        </p:spPr>
        <p:txBody>
          <a:bodyPr wrap="square" lIns="108000" tIns="108000" rIns="108000" bIns="108000">
            <a:spAutoFit/>
          </a:bodyPr>
          <a:lstStyle/>
          <a:p>
            <a:r>
              <a:rPr lang="en-US" dirty="0">
                <a:cs typeface="Twinkl"/>
              </a:rPr>
              <a:t>On your own, complete </a:t>
            </a:r>
            <a:r>
              <a:rPr lang="en-US" dirty="0">
                <a:solidFill>
                  <a:srgbClr val="00A7E6"/>
                </a:solidFill>
                <a:cs typeface="Twinkl"/>
              </a:rPr>
              <a:t>T</a:t>
            </a:r>
            <a:r>
              <a:rPr lang="en-GB" dirty="0">
                <a:solidFill>
                  <a:srgbClr val="00A7E6"/>
                </a:solidFill>
                <a:cs typeface="Twinkl"/>
              </a:rPr>
              <a:t>he Path to Federation 1889 to 1901 Timeline Activity Sheet</a:t>
            </a:r>
            <a:r>
              <a:rPr lang="en-US" dirty="0">
                <a:cs typeface="Twinkl"/>
              </a:rPr>
              <a:t>.</a:t>
            </a:r>
          </a:p>
        </p:txBody>
      </p:sp>
      <p:pic>
        <p:nvPicPr>
          <p:cNvPr id="6" name="Picture 5">
            <a:extLst>
              <a:ext uri="{FF2B5EF4-FFF2-40B4-BE49-F238E27FC236}">
                <a16:creationId xmlns:a16="http://schemas.microsoft.com/office/drawing/2014/main" id="{CE1F3BC9-0072-455A-9FD7-2840727581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6887" y="2643526"/>
            <a:ext cx="4710223" cy="3329918"/>
          </a:xfrm>
          <a:prstGeom prst="rect">
            <a:avLst/>
          </a:prstGeom>
          <a:effectLst>
            <a:outerShdw blurRad="63500" sx="102000" sy="102000" algn="ctr" rotWithShape="0">
              <a:prstClr val="black">
                <a:alpha val="40000"/>
              </a:prstClr>
            </a:outerShdw>
          </a:effectLst>
        </p:spPr>
      </p:pic>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spTree>
    <p:extLst>
      <p:ext uri="{BB962C8B-B14F-4D97-AF65-F5344CB8AC3E}">
        <p14:creationId xmlns:p14="http://schemas.microsoft.com/office/powerpoint/2010/main" val="378440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grpId="1" nodeType="clickEffect">
                                  <p:stCondLst>
                                    <p:cond delay="0"/>
                                  </p:stCondLst>
                                  <p:childTnLst>
                                    <p:animEffect transition="out" filter="fade">
                                      <p:cBhvr>
                                        <p:cTn id="13" dur="1000"/>
                                        <p:tgtEl>
                                          <p:spTgt spid="35"/>
                                        </p:tgtEl>
                                      </p:cBhvr>
                                    </p:animEffect>
                                    <p:anim calcmode="lin" valueType="num">
                                      <p:cBhvr>
                                        <p:cTn id="14" dur="1000"/>
                                        <p:tgtEl>
                                          <p:spTgt spid="35"/>
                                        </p:tgtEl>
                                        <p:attrNameLst>
                                          <p:attrName>ppt_x</p:attrName>
                                        </p:attrNameLst>
                                      </p:cBhvr>
                                      <p:tavLst>
                                        <p:tav tm="0">
                                          <p:val>
                                            <p:strVal val="ppt_x"/>
                                          </p:val>
                                        </p:tav>
                                        <p:tav tm="100000">
                                          <p:val>
                                            <p:strVal val="ppt_x"/>
                                          </p:val>
                                        </p:tav>
                                      </p:tavLst>
                                    </p:anim>
                                    <p:anim calcmode="lin" valueType="num">
                                      <p:cBhvr>
                                        <p:cTn id="15" dur="1000"/>
                                        <p:tgtEl>
                                          <p:spTgt spid="35"/>
                                        </p:tgtEl>
                                        <p:attrNameLst>
                                          <p:attrName>ppt_y</p:attrName>
                                        </p:attrNameLst>
                                      </p:cBhvr>
                                      <p:tavLst>
                                        <p:tav tm="0">
                                          <p:val>
                                            <p:strVal val="ppt_y"/>
                                          </p:val>
                                        </p:tav>
                                        <p:tav tm="100000">
                                          <p:val>
                                            <p:strVal val="ppt_y-.1"/>
                                          </p:val>
                                        </p:tav>
                                      </p:tavLst>
                                    </p:anim>
                                    <p:set>
                                      <p:cBhvr>
                                        <p:cTn id="16" dur="1" fill="hold">
                                          <p:stCondLst>
                                            <p:cond delay="999"/>
                                          </p:stCondLst>
                                        </p:cTn>
                                        <p:tgtEl>
                                          <p:spTgt spid="35"/>
                                        </p:tgtEl>
                                        <p:attrNameLst>
                                          <p:attrName>style.visibility</p:attrName>
                                        </p:attrNameLst>
                                      </p:cBhvr>
                                      <p:to>
                                        <p:strVal val="hidden"/>
                                      </p:to>
                                    </p:se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1000"/>
                                        <p:tgtEl>
                                          <p:spTgt spid="31"/>
                                        </p:tgtEl>
                                      </p:cBhvr>
                                    </p:animEffect>
                                    <p:anim calcmode="lin" valueType="num">
                                      <p:cBhvr>
                                        <p:cTn id="21" dur="1000" fill="hold"/>
                                        <p:tgtEl>
                                          <p:spTgt spid="31"/>
                                        </p:tgtEl>
                                        <p:attrNameLst>
                                          <p:attrName>ppt_x</p:attrName>
                                        </p:attrNameLst>
                                      </p:cBhvr>
                                      <p:tavLst>
                                        <p:tav tm="0">
                                          <p:val>
                                            <p:strVal val="#ppt_x"/>
                                          </p:val>
                                        </p:tav>
                                        <p:tav tm="100000">
                                          <p:val>
                                            <p:strVal val="#ppt_x"/>
                                          </p:val>
                                        </p:tav>
                                      </p:tavLst>
                                    </p:anim>
                                    <p:anim calcmode="lin" valueType="num">
                                      <p:cBhvr>
                                        <p:cTn id="22" dur="1000" fill="hold"/>
                                        <p:tgtEl>
                                          <p:spTgt spid="3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503239" y="2930434"/>
            <a:ext cx="8137524" cy="341480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24" name="Rounded Rectangle 23"/>
          <p:cNvSpPr/>
          <p:nvPr/>
        </p:nvSpPr>
        <p:spPr bwMode="auto">
          <a:xfrm>
            <a:off x="503239" y="512763"/>
            <a:ext cx="8137524" cy="2193019"/>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1" name="Title 1"/>
          <p:cNvSpPr txBox="1">
            <a:spLocks/>
          </p:cNvSpPr>
          <p:nvPr/>
        </p:nvSpPr>
        <p:spPr>
          <a:xfrm>
            <a:off x="628650" y="3071286"/>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200" dirty="0">
                <a:latin typeface="+mn-lt"/>
              </a:rPr>
              <a:t>Success</a:t>
            </a:r>
            <a:r>
              <a:rPr lang="en-US" sz="3600" dirty="0">
                <a:latin typeface="+mn-lt"/>
              </a:rPr>
              <a:t> </a:t>
            </a:r>
            <a:r>
              <a:rPr lang="en-US" sz="3200" dirty="0">
                <a:latin typeface="+mn-lt"/>
              </a:rPr>
              <a:t>Criteria</a:t>
            </a:r>
            <a:endParaRPr lang="en-US" sz="3600" dirty="0">
              <a:latin typeface="+mn-lt"/>
            </a:endParaRPr>
          </a:p>
        </p:txBody>
      </p:sp>
      <p:sp>
        <p:nvSpPr>
          <p:cNvPr id="12" name="Title 1"/>
          <p:cNvSpPr txBox="1">
            <a:spLocks/>
          </p:cNvSpPr>
          <p:nvPr/>
        </p:nvSpPr>
        <p:spPr>
          <a:xfrm>
            <a:off x="628648" y="734785"/>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200" dirty="0">
                <a:latin typeface="+mn-lt"/>
              </a:rPr>
              <a:t>Aim</a:t>
            </a:r>
            <a:endParaRPr lang="en-US" sz="3600" dirty="0">
              <a:latin typeface="+mn-lt"/>
            </a:endParaRPr>
          </a:p>
        </p:txBody>
      </p:sp>
      <p:sp>
        <p:nvSpPr>
          <p:cNvPr id="16" name="Content Placeholder 15"/>
          <p:cNvSpPr>
            <a:spLocks noGrp="1"/>
          </p:cNvSpPr>
          <p:nvPr>
            <p:ph idx="1"/>
          </p:nvPr>
        </p:nvSpPr>
        <p:spPr/>
        <p:txBody>
          <a:bodyPr>
            <a:normAutofit/>
          </a:bodyPr>
          <a:lstStyle/>
          <a:p>
            <a:pPr marL="285750" indent="-285750"/>
            <a:r>
              <a:rPr lang="en-GB" dirty="0">
                <a:solidFill>
                  <a:schemeClr val="dk1"/>
                </a:solidFill>
                <a:latin typeface="Twinkl"/>
                <a:cs typeface="Twinkl"/>
                <a:sym typeface="NTR"/>
              </a:rPr>
              <a:t>To recognise the key people and events that led to Australia’s Federation.</a:t>
            </a:r>
          </a:p>
        </p:txBody>
      </p:sp>
      <p:sp>
        <p:nvSpPr>
          <p:cNvPr id="20" name="Content Placeholder 15"/>
          <p:cNvSpPr txBox="1">
            <a:spLocks/>
          </p:cNvSpPr>
          <p:nvPr/>
        </p:nvSpPr>
        <p:spPr>
          <a:xfrm>
            <a:off x="628650" y="3466803"/>
            <a:ext cx="7886700" cy="2352972"/>
          </a:xfrm>
          <a:prstGeom prst="rect">
            <a:avLst/>
          </a:prstGeom>
          <a:noFill/>
          <a:ln w="25400">
            <a:noFill/>
          </a:ln>
        </p:spPr>
        <p:txBody>
          <a:bodyPr vert="horz" lIns="180000" tIns="252000" rIns="252000" bIns="18000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GB" dirty="0">
                <a:latin typeface="+mj-lt"/>
              </a:rPr>
              <a:t>I can identify the key people who led the drive towards Australia’s Federation.</a:t>
            </a:r>
          </a:p>
          <a:p>
            <a:pPr>
              <a:lnSpc>
                <a:spcPct val="110000"/>
              </a:lnSpc>
            </a:pPr>
            <a:r>
              <a:rPr lang="en-GB" dirty="0">
                <a:latin typeface="+mj-lt"/>
              </a:rPr>
              <a:t>I can discuss how economic depression affected the drive towards Federation.</a:t>
            </a:r>
          </a:p>
          <a:p>
            <a:pPr>
              <a:lnSpc>
                <a:spcPct val="110000"/>
              </a:lnSpc>
            </a:pPr>
            <a:r>
              <a:rPr lang="en-GB" dirty="0">
                <a:latin typeface="+mj-lt"/>
              </a:rPr>
              <a:t>I can order the key events that led to Australia’s Federation on a timeline.</a:t>
            </a:r>
          </a:p>
          <a:p>
            <a:pPr>
              <a:lnSpc>
                <a:spcPct val="110000"/>
              </a:lnSpc>
            </a:pPr>
            <a:r>
              <a:rPr lang="en-GB" dirty="0">
                <a:latin typeface="+mj-lt"/>
              </a:rPr>
              <a:t>I can explain when and how Federation finally happened.</a:t>
            </a:r>
            <a:endParaRPr lang="en-GB" dirty="0">
              <a:latin typeface="Twinkl"/>
              <a:cs typeface="Twinkl"/>
            </a:endParaRPr>
          </a:p>
        </p:txBody>
      </p:sp>
      <p:pic>
        <p:nvPicPr>
          <p:cNvPr id="8" name="Picture 7">
            <a:extLst>
              <a:ext uri="{FF2B5EF4-FFF2-40B4-BE49-F238E27FC236}">
                <a16:creationId xmlns:a16="http://schemas.microsoft.com/office/drawing/2014/main" id="{0DB9F27B-B539-4CFF-89DD-4E619A0A45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spTree>
    <p:extLst>
      <p:ext uri="{BB962C8B-B14F-4D97-AF65-F5344CB8AC3E}">
        <p14:creationId xmlns:p14="http://schemas.microsoft.com/office/powerpoint/2010/main" val="105313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075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5650" y="1399715"/>
            <a:ext cx="7632700" cy="615553"/>
          </a:xfrm>
          <a:prstGeom prst="rect">
            <a:avLst/>
          </a:prstGeom>
        </p:spPr>
        <p:txBody>
          <a:bodyPr wrap="square" lIns="0" tIns="0" rIns="0" bIns="0">
            <a:spAutoFit/>
          </a:bodyPr>
          <a:lstStyle/>
          <a:p>
            <a:pPr algn="ctr"/>
            <a:r>
              <a:rPr lang="en-GB" sz="2000" dirty="0"/>
              <a:t>You will spot question marks at certain points in </a:t>
            </a:r>
            <a:br>
              <a:rPr lang="en-GB" sz="2000" dirty="0"/>
            </a:br>
            <a:r>
              <a:rPr lang="en-GB" sz="2000" dirty="0"/>
              <a:t>this </a:t>
            </a:r>
            <a:r>
              <a:rPr lang="en-GB" sz="2000" b="1" dirty="0">
                <a:solidFill>
                  <a:srgbClr val="00B0F0"/>
                </a:solidFill>
              </a:rPr>
              <a:t>Lesson Presentation</a:t>
            </a:r>
            <a:r>
              <a:rPr lang="en-GB" sz="2000" dirty="0"/>
              <a:t>. </a:t>
            </a:r>
          </a:p>
        </p:txBody>
      </p:sp>
      <p:sp>
        <p:nvSpPr>
          <p:cNvPr id="15" name="TextBox 14"/>
          <p:cNvSpPr txBox="1"/>
          <p:nvPr/>
        </p:nvSpPr>
        <p:spPr>
          <a:xfrm>
            <a:off x="755650" y="736152"/>
            <a:ext cx="7632700" cy="584775"/>
          </a:xfrm>
          <a:prstGeom prst="rect">
            <a:avLst/>
          </a:prstGeom>
          <a:noFill/>
        </p:spPr>
        <p:txBody>
          <a:bodyPr wrap="square" rtlCol="0">
            <a:spAutoFit/>
          </a:bodyPr>
          <a:lstStyle/>
          <a:p>
            <a:pPr algn="ctr"/>
            <a:r>
              <a:rPr lang="en-GB" sz="3200" b="1" dirty="0"/>
              <a:t>Question Marks</a:t>
            </a:r>
          </a:p>
        </p:txBody>
      </p:sp>
      <p:grpSp>
        <p:nvGrpSpPr>
          <p:cNvPr id="9" name="Group 8"/>
          <p:cNvGrpSpPr/>
          <p:nvPr/>
        </p:nvGrpSpPr>
        <p:grpSpPr>
          <a:xfrm>
            <a:off x="747405" y="2268318"/>
            <a:ext cx="7630687" cy="1758933"/>
            <a:chOff x="747405" y="2322108"/>
            <a:chExt cx="7630687" cy="1758933"/>
          </a:xfrm>
        </p:grpSpPr>
        <p:sp>
          <p:nvSpPr>
            <p:cNvPr id="5" name="Rectangle 4"/>
            <p:cNvSpPr/>
            <p:nvPr/>
          </p:nvSpPr>
          <p:spPr>
            <a:xfrm>
              <a:off x="765908" y="2322108"/>
              <a:ext cx="7612184" cy="1758933"/>
            </a:xfrm>
            <a:prstGeom prst="rect">
              <a:avLst/>
            </a:prstGeom>
            <a:solidFill>
              <a:schemeClr val="bg1"/>
            </a:solidFill>
            <a:ln w="28575">
              <a:solidFill>
                <a:srgbClr val="3352A8"/>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44000" rtlCol="0" anchor="ctr"/>
            <a:lstStyle/>
            <a:p>
              <a:pPr algn="ctr"/>
              <a:endParaRPr lang="en-GB" sz="2000" dirty="0"/>
            </a:p>
          </p:txBody>
        </p:sp>
        <p:sp>
          <p:nvSpPr>
            <p:cNvPr id="3" name="Rectangle 2"/>
            <p:cNvSpPr/>
            <p:nvPr/>
          </p:nvSpPr>
          <p:spPr>
            <a:xfrm>
              <a:off x="747405" y="2854955"/>
              <a:ext cx="5911323" cy="707886"/>
            </a:xfrm>
            <a:prstGeom prst="rect">
              <a:avLst/>
            </a:prstGeom>
          </p:spPr>
          <p:txBody>
            <a:bodyPr wrap="square" lIns="180000" rIns="180000">
              <a:spAutoFit/>
            </a:bodyPr>
            <a:lstStyle/>
            <a:p>
              <a:pPr algn="ctr">
                <a:lnSpc>
                  <a:spcPct val="100000"/>
                </a:lnSpc>
                <a:spcBef>
                  <a:spcPct val="0"/>
                </a:spcBef>
                <a:buFontTx/>
                <a:buNone/>
              </a:pPr>
              <a:r>
                <a:rPr lang="en-GB" altLang="en-US" sz="2000" b="1" dirty="0"/>
                <a:t>Clicking the question marks </a:t>
              </a:r>
              <a:br>
                <a:rPr lang="en-GB" altLang="en-US" sz="2000" b="1" dirty="0"/>
              </a:br>
              <a:r>
                <a:rPr lang="en-GB" altLang="en-US" sz="2000" b="1" dirty="0"/>
                <a:t>will bring up key questions.</a:t>
              </a:r>
            </a:p>
          </p:txBody>
        </p:sp>
      </p:grpSp>
      <p:sp>
        <p:nvSpPr>
          <p:cNvPr id="10" name="Google Shape;64;p17"/>
          <p:cNvSpPr/>
          <p:nvPr/>
        </p:nvSpPr>
        <p:spPr>
          <a:xfrm>
            <a:off x="755649" y="4280301"/>
            <a:ext cx="7632701" cy="833663"/>
          </a:xfrm>
          <a:prstGeom prst="rect">
            <a:avLst/>
          </a:prstGeom>
          <a:solidFill>
            <a:srgbClr val="B8CA4F"/>
          </a:solidFill>
          <a:ln w="28575" cap="flat" cmpd="sng">
            <a:noFill/>
            <a:prstDash val="solid"/>
            <a:round/>
            <a:headEnd type="none" w="sm" len="sm"/>
            <a:tailEnd type="none" w="sm" len="sm"/>
          </a:ln>
        </p:spPr>
        <p:txBody>
          <a:bodyPr spcFirstLastPara="1" wrap="square" lIns="108000" tIns="108000" rIns="108000" bIns="108000" anchor="t" anchorCtr="0">
            <a:spAutoFit/>
          </a:bodyPr>
          <a:lstStyle/>
          <a:p>
            <a:pPr lvl="0" algn="ctr">
              <a:buClr>
                <a:schemeClr val="dk1"/>
              </a:buClr>
              <a:buSzPts val="1800"/>
            </a:pPr>
            <a:r>
              <a:rPr lang="en-GB" sz="2000" dirty="0">
                <a:solidFill>
                  <a:schemeClr val="dk1"/>
                </a:solidFill>
                <a:ea typeface="Arial"/>
                <a:cs typeface="Arial"/>
                <a:sym typeface="Arial"/>
              </a:rPr>
              <a:t>The assessment questions that appear will enable you to check your understanding against the lesson aim and success criteria.</a:t>
            </a:r>
          </a:p>
        </p:txBody>
      </p:sp>
      <p:pic>
        <p:nvPicPr>
          <p:cNvPr id="13" name="Question Ic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8418" y="2498047"/>
            <a:ext cx="1312121" cy="1312121"/>
          </a:xfrm>
          <a:prstGeom prst="rect">
            <a:avLst/>
          </a:prstGeom>
        </p:spPr>
      </p:pic>
    </p:spTree>
    <p:extLst>
      <p:ext uri="{BB962C8B-B14F-4D97-AF65-F5344CB8AC3E}">
        <p14:creationId xmlns:p14="http://schemas.microsoft.com/office/powerpoint/2010/main" val="187301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503239" y="2930434"/>
            <a:ext cx="8137524" cy="341480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24" name="Rounded Rectangle 23"/>
          <p:cNvSpPr/>
          <p:nvPr/>
        </p:nvSpPr>
        <p:spPr bwMode="auto">
          <a:xfrm>
            <a:off x="503239" y="512763"/>
            <a:ext cx="8137524" cy="2193019"/>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1" name="Title 1"/>
          <p:cNvSpPr txBox="1">
            <a:spLocks/>
          </p:cNvSpPr>
          <p:nvPr/>
        </p:nvSpPr>
        <p:spPr>
          <a:xfrm>
            <a:off x="628650" y="3071286"/>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200" dirty="0">
                <a:latin typeface="+mn-lt"/>
              </a:rPr>
              <a:t>Success</a:t>
            </a:r>
            <a:r>
              <a:rPr lang="en-US" sz="3600" dirty="0">
                <a:latin typeface="+mn-lt"/>
              </a:rPr>
              <a:t> </a:t>
            </a:r>
            <a:r>
              <a:rPr lang="en-US" sz="3200" dirty="0">
                <a:latin typeface="+mn-lt"/>
              </a:rPr>
              <a:t>Criteria</a:t>
            </a:r>
            <a:endParaRPr lang="en-US" sz="3600" dirty="0">
              <a:latin typeface="+mn-lt"/>
            </a:endParaRPr>
          </a:p>
        </p:txBody>
      </p:sp>
      <p:sp>
        <p:nvSpPr>
          <p:cNvPr id="12" name="Title 1"/>
          <p:cNvSpPr txBox="1">
            <a:spLocks/>
          </p:cNvSpPr>
          <p:nvPr/>
        </p:nvSpPr>
        <p:spPr>
          <a:xfrm>
            <a:off x="628648" y="734785"/>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200" dirty="0">
                <a:latin typeface="+mn-lt"/>
              </a:rPr>
              <a:t>Aim</a:t>
            </a:r>
            <a:endParaRPr lang="en-US" sz="3600" dirty="0">
              <a:latin typeface="+mn-lt"/>
            </a:endParaRPr>
          </a:p>
        </p:txBody>
      </p:sp>
      <p:sp>
        <p:nvSpPr>
          <p:cNvPr id="16" name="Content Placeholder 15"/>
          <p:cNvSpPr>
            <a:spLocks noGrp="1"/>
          </p:cNvSpPr>
          <p:nvPr>
            <p:ph idx="1"/>
          </p:nvPr>
        </p:nvSpPr>
        <p:spPr/>
        <p:txBody>
          <a:bodyPr>
            <a:normAutofit/>
          </a:bodyPr>
          <a:lstStyle/>
          <a:p>
            <a:pPr marL="285750" indent="-285750"/>
            <a:r>
              <a:rPr lang="en-GB" dirty="0">
                <a:solidFill>
                  <a:schemeClr val="dk1"/>
                </a:solidFill>
                <a:latin typeface="Twinkl"/>
                <a:cs typeface="Twinkl"/>
                <a:sym typeface="NTR"/>
              </a:rPr>
              <a:t>To recognise the key people and events that led to Australia’s Federation.</a:t>
            </a:r>
          </a:p>
        </p:txBody>
      </p:sp>
      <p:sp>
        <p:nvSpPr>
          <p:cNvPr id="20" name="Content Placeholder 15"/>
          <p:cNvSpPr txBox="1">
            <a:spLocks/>
          </p:cNvSpPr>
          <p:nvPr/>
        </p:nvSpPr>
        <p:spPr>
          <a:xfrm>
            <a:off x="628650" y="3466803"/>
            <a:ext cx="7886700" cy="2352972"/>
          </a:xfrm>
          <a:prstGeom prst="rect">
            <a:avLst/>
          </a:prstGeom>
          <a:noFill/>
          <a:ln w="25400">
            <a:noFill/>
          </a:ln>
        </p:spPr>
        <p:txBody>
          <a:bodyPr vert="horz" lIns="180000" tIns="252000" rIns="252000" bIns="18000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GB" dirty="0">
                <a:latin typeface="+mj-lt"/>
              </a:rPr>
              <a:t>I can identify the key people who led the drive towards Australia’s Federation.</a:t>
            </a:r>
          </a:p>
          <a:p>
            <a:pPr>
              <a:lnSpc>
                <a:spcPct val="110000"/>
              </a:lnSpc>
            </a:pPr>
            <a:r>
              <a:rPr lang="en-GB" dirty="0">
                <a:latin typeface="+mj-lt"/>
              </a:rPr>
              <a:t>I can discuss how economic depression affected the drive towards Federation.</a:t>
            </a:r>
          </a:p>
          <a:p>
            <a:pPr>
              <a:lnSpc>
                <a:spcPct val="110000"/>
              </a:lnSpc>
            </a:pPr>
            <a:r>
              <a:rPr lang="en-GB" dirty="0">
                <a:latin typeface="+mj-lt"/>
              </a:rPr>
              <a:t>I can order the key events that led to Australia’s Federation on a timeline.</a:t>
            </a:r>
          </a:p>
          <a:p>
            <a:pPr>
              <a:lnSpc>
                <a:spcPct val="110000"/>
              </a:lnSpc>
            </a:pPr>
            <a:r>
              <a:rPr lang="en-GB" dirty="0">
                <a:latin typeface="+mj-lt"/>
              </a:rPr>
              <a:t>I can explain when and how Federation finally happened.</a:t>
            </a:r>
            <a:endParaRPr lang="en-GB" dirty="0">
              <a:latin typeface="Twinkl"/>
              <a:cs typeface="Twinkl"/>
            </a:endParaRPr>
          </a:p>
        </p:txBody>
      </p:sp>
    </p:spTree>
    <p:extLst>
      <p:ext uri="{BB962C8B-B14F-4D97-AF65-F5344CB8AC3E}">
        <p14:creationId xmlns:p14="http://schemas.microsoft.com/office/powerpoint/2010/main" val="44728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3E21A6D-F7B5-4621-AB93-5AC1470F37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960"/>
          <a:stretch/>
        </p:blipFill>
        <p:spPr>
          <a:xfrm>
            <a:off x="755648" y="1493240"/>
            <a:ext cx="7632701" cy="4599585"/>
          </a:xfrm>
          <a:prstGeom prst="rect">
            <a:avLst/>
          </a:prstGeom>
        </p:spPr>
      </p:pic>
      <p:sp>
        <p:nvSpPr>
          <p:cNvPr id="44" name="Rectangle 43">
            <a:extLst>
              <a:ext uri="{FF2B5EF4-FFF2-40B4-BE49-F238E27FC236}">
                <a16:creationId xmlns:a16="http://schemas.microsoft.com/office/drawing/2014/main" id="{382F877E-2CD1-413F-9DCE-FBF9E3493F17}"/>
              </a:ext>
            </a:extLst>
          </p:cNvPr>
          <p:cNvSpPr/>
          <p:nvPr/>
        </p:nvSpPr>
        <p:spPr>
          <a:xfrm>
            <a:off x="971550" y="2525065"/>
            <a:ext cx="7215520" cy="830997"/>
          </a:xfrm>
          <a:prstGeom prst="rect">
            <a:avLst/>
          </a:prstGeom>
        </p:spPr>
        <p:txBody>
          <a:bodyPr wrap="square" lIns="0" tIns="0" rIns="0" bIns="0">
            <a:spAutoFit/>
          </a:bodyPr>
          <a:lstStyle/>
          <a:p>
            <a:r>
              <a:rPr lang="en-US" dirty="0">
                <a:solidFill>
                  <a:schemeClr val="bg1"/>
                </a:solidFill>
                <a:cs typeface="Twinkl"/>
              </a:rPr>
              <a:t>Each colony was partly self-governing. However, most laws were still made in British Parliament which was 15 000km away on the other side of the planet.</a:t>
            </a:r>
          </a:p>
        </p:txBody>
      </p:sp>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1889 to 1895</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grpSp>
        <p:nvGrpSpPr>
          <p:cNvPr id="4" name="Group 3">
            <a:extLst>
              <a:ext uri="{FF2B5EF4-FFF2-40B4-BE49-F238E27FC236}">
                <a16:creationId xmlns:a16="http://schemas.microsoft.com/office/drawing/2014/main" id="{694BCE3F-0149-4FE6-A0E6-3B707C389921}"/>
              </a:ext>
            </a:extLst>
          </p:cNvPr>
          <p:cNvGrpSpPr/>
          <p:nvPr/>
        </p:nvGrpSpPr>
        <p:grpSpPr>
          <a:xfrm>
            <a:off x="915041" y="3617132"/>
            <a:ext cx="4009298" cy="2415064"/>
            <a:chOff x="755649" y="1493240"/>
            <a:chExt cx="7632701" cy="4597679"/>
          </a:xfrm>
          <a:effectLst>
            <a:outerShdw blurRad="63500" sx="102000" sy="102000" algn="ctr" rotWithShape="0">
              <a:prstClr val="black">
                <a:alpha val="40000"/>
              </a:prstClr>
            </a:outerShdw>
          </a:effectLst>
        </p:grpSpPr>
        <p:sp>
          <p:nvSpPr>
            <p:cNvPr id="2" name="Rectangle 1">
              <a:extLst>
                <a:ext uri="{FF2B5EF4-FFF2-40B4-BE49-F238E27FC236}">
                  <a16:creationId xmlns:a16="http://schemas.microsoft.com/office/drawing/2014/main" id="{F4D63489-BDEA-4F77-9E5A-4DE6650836F3}"/>
                </a:ext>
              </a:extLst>
            </p:cNvPr>
            <p:cNvSpPr/>
            <p:nvPr/>
          </p:nvSpPr>
          <p:spPr>
            <a:xfrm>
              <a:off x="755651" y="3341046"/>
              <a:ext cx="7632699" cy="45135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2660361-F408-4558-A1F4-0AA8124A3DE3}"/>
                </a:ext>
              </a:extLst>
            </p:cNvPr>
            <p:cNvSpPr/>
            <p:nvPr/>
          </p:nvSpPr>
          <p:spPr>
            <a:xfrm>
              <a:off x="755650" y="1493240"/>
              <a:ext cx="7632699" cy="1848441"/>
            </a:xfrm>
            <a:prstGeom prst="rect">
              <a:avLst/>
            </a:prstGeom>
            <a:solidFill>
              <a:srgbClr val="90C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4E28A4F0-C2A9-470C-9F7A-22509DD3007B}"/>
                </a:ext>
              </a:extLst>
            </p:cNvPr>
            <p:cNvSpPr/>
            <p:nvPr/>
          </p:nvSpPr>
          <p:spPr>
            <a:xfrm>
              <a:off x="755650" y="5639568"/>
              <a:ext cx="7632699" cy="451351"/>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FCDDF8F-1242-4951-B49A-A74A31A42E52}"/>
                </a:ext>
              </a:extLst>
            </p:cNvPr>
            <p:cNvSpPr/>
            <p:nvPr/>
          </p:nvSpPr>
          <p:spPr>
            <a:xfrm>
              <a:off x="755649" y="3791762"/>
              <a:ext cx="7632699" cy="1848441"/>
            </a:xfrm>
            <a:prstGeom prst="rect">
              <a:avLst/>
            </a:prstGeom>
            <a:solidFill>
              <a:srgbClr val="90C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45A4A681-4C4F-4E7E-B5E0-715E778B37F3}"/>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67219" y="4044047"/>
              <a:ext cx="1854200" cy="13716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9441A578-4321-441A-A57B-1358875A889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81438" y="4035658"/>
              <a:ext cx="1412875" cy="13954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E78284F0-95C6-44DB-B495-C2E63E4603EA}"/>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0069" y="4035658"/>
              <a:ext cx="1992313" cy="141287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239ED4C8-F25F-4564-A139-DA020259EB00}"/>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36410" y="1744065"/>
              <a:ext cx="1349375" cy="13827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E8A5CA09-7EC5-4AF7-BB7A-C8481A1A007E}"/>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34741" y="1752454"/>
              <a:ext cx="1089025" cy="13827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a:extLst>
                <a:ext uri="{FF2B5EF4-FFF2-40B4-BE49-F238E27FC236}">
                  <a16:creationId xmlns:a16="http://schemas.microsoft.com/office/drawing/2014/main" id="{755D85C8-EBB9-4D83-9A36-CC72CE02248B}"/>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72713" y="1777621"/>
              <a:ext cx="1890713" cy="13208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a:extLst>
                <a:ext uri="{FF2B5EF4-FFF2-40B4-BE49-F238E27FC236}">
                  <a16:creationId xmlns:a16="http://schemas.microsoft.com/office/drawing/2014/main" id="{DF9FD32F-B0AE-46CC-BCD7-E8958CA486C9}"/>
                </a:ext>
              </a:extLst>
            </p:cNvPr>
            <p:cNvSpPr/>
            <p:nvPr/>
          </p:nvSpPr>
          <p:spPr>
            <a:xfrm>
              <a:off x="764039" y="3347234"/>
              <a:ext cx="2566390" cy="443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bg1"/>
                  </a:solidFill>
                </a:rPr>
                <a:t>New South Wales</a:t>
              </a:r>
            </a:p>
          </p:txBody>
        </p:sp>
        <p:sp>
          <p:nvSpPr>
            <p:cNvPr id="36" name="Rectangle 35">
              <a:extLst>
                <a:ext uri="{FF2B5EF4-FFF2-40B4-BE49-F238E27FC236}">
                  <a16:creationId xmlns:a16="http://schemas.microsoft.com/office/drawing/2014/main" id="{2D3E390F-1444-4FDC-B080-18423BD35F30}"/>
                </a:ext>
              </a:extLst>
            </p:cNvPr>
            <p:cNvSpPr/>
            <p:nvPr/>
          </p:nvSpPr>
          <p:spPr>
            <a:xfrm>
              <a:off x="3297192" y="3347234"/>
              <a:ext cx="2566390" cy="443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bg1"/>
                  </a:solidFill>
                </a:rPr>
                <a:t>Victoria</a:t>
              </a:r>
            </a:p>
          </p:txBody>
        </p:sp>
        <p:sp>
          <p:nvSpPr>
            <p:cNvPr id="37" name="Rectangle 36">
              <a:extLst>
                <a:ext uri="{FF2B5EF4-FFF2-40B4-BE49-F238E27FC236}">
                  <a16:creationId xmlns:a16="http://schemas.microsoft.com/office/drawing/2014/main" id="{CCF6BA99-0FF9-4F17-A754-46FA5C845172}"/>
                </a:ext>
              </a:extLst>
            </p:cNvPr>
            <p:cNvSpPr/>
            <p:nvPr/>
          </p:nvSpPr>
          <p:spPr>
            <a:xfrm>
              <a:off x="5821959" y="3347234"/>
              <a:ext cx="2566390" cy="443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bg1"/>
                  </a:solidFill>
                </a:rPr>
                <a:t>South Australia</a:t>
              </a:r>
            </a:p>
          </p:txBody>
        </p:sp>
        <p:sp>
          <p:nvSpPr>
            <p:cNvPr id="38" name="Rectangle 37">
              <a:extLst>
                <a:ext uri="{FF2B5EF4-FFF2-40B4-BE49-F238E27FC236}">
                  <a16:creationId xmlns:a16="http://schemas.microsoft.com/office/drawing/2014/main" id="{E2665593-992E-47C2-ABF2-4B90997362FF}"/>
                </a:ext>
              </a:extLst>
            </p:cNvPr>
            <p:cNvSpPr/>
            <p:nvPr/>
          </p:nvSpPr>
          <p:spPr>
            <a:xfrm>
              <a:off x="764040" y="5635873"/>
              <a:ext cx="2566390" cy="443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bg1"/>
                  </a:solidFill>
                </a:rPr>
                <a:t>Tasmania</a:t>
              </a:r>
            </a:p>
          </p:txBody>
        </p:sp>
        <p:sp>
          <p:nvSpPr>
            <p:cNvPr id="39" name="Rectangle 38">
              <a:extLst>
                <a:ext uri="{FF2B5EF4-FFF2-40B4-BE49-F238E27FC236}">
                  <a16:creationId xmlns:a16="http://schemas.microsoft.com/office/drawing/2014/main" id="{8D8FEAFE-5522-43BA-B7D1-D5A43E0B30D0}"/>
                </a:ext>
              </a:extLst>
            </p:cNvPr>
            <p:cNvSpPr/>
            <p:nvPr/>
          </p:nvSpPr>
          <p:spPr>
            <a:xfrm>
              <a:off x="3297193" y="5635873"/>
              <a:ext cx="2566390" cy="443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bg1"/>
                  </a:solidFill>
                </a:rPr>
                <a:t>Queensland</a:t>
              </a:r>
            </a:p>
          </p:txBody>
        </p:sp>
        <p:sp>
          <p:nvSpPr>
            <p:cNvPr id="40" name="Rectangle 39">
              <a:extLst>
                <a:ext uri="{FF2B5EF4-FFF2-40B4-BE49-F238E27FC236}">
                  <a16:creationId xmlns:a16="http://schemas.microsoft.com/office/drawing/2014/main" id="{33465290-D273-4B6D-B77C-2F1511647F4A}"/>
                </a:ext>
              </a:extLst>
            </p:cNvPr>
            <p:cNvSpPr/>
            <p:nvPr/>
          </p:nvSpPr>
          <p:spPr>
            <a:xfrm>
              <a:off x="5821960" y="5635873"/>
              <a:ext cx="2566390" cy="443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bg1"/>
                  </a:solidFill>
                </a:rPr>
                <a:t>Western Australia</a:t>
              </a:r>
            </a:p>
          </p:txBody>
        </p:sp>
      </p:grpSp>
      <p:sp>
        <p:nvSpPr>
          <p:cNvPr id="43" name="Rectangle 42">
            <a:extLst>
              <a:ext uri="{FF2B5EF4-FFF2-40B4-BE49-F238E27FC236}">
                <a16:creationId xmlns:a16="http://schemas.microsoft.com/office/drawing/2014/main" id="{F3062774-0119-46AF-8DF3-B15D55DA3D4A}"/>
              </a:ext>
            </a:extLst>
          </p:cNvPr>
          <p:cNvSpPr/>
          <p:nvPr/>
        </p:nvSpPr>
        <p:spPr>
          <a:xfrm>
            <a:off x="971550" y="1807720"/>
            <a:ext cx="7215520" cy="553998"/>
          </a:xfrm>
          <a:prstGeom prst="rect">
            <a:avLst/>
          </a:prstGeom>
        </p:spPr>
        <p:txBody>
          <a:bodyPr wrap="square" lIns="0" tIns="0" rIns="0" bIns="0">
            <a:spAutoFit/>
          </a:bodyPr>
          <a:lstStyle/>
          <a:p>
            <a:r>
              <a:rPr lang="en-US" b="1" dirty="0">
                <a:solidFill>
                  <a:schemeClr val="bg1"/>
                </a:solidFill>
                <a:cs typeface="Twinkl"/>
              </a:rPr>
              <a:t>Six Colonies</a:t>
            </a:r>
          </a:p>
          <a:p>
            <a:r>
              <a:rPr lang="en-US" dirty="0">
                <a:solidFill>
                  <a:schemeClr val="bg1"/>
                </a:solidFill>
                <a:cs typeface="Twinkl"/>
              </a:rPr>
              <a:t>Before 1901, Australia was made up of six colonies.</a:t>
            </a:r>
          </a:p>
        </p:txBody>
      </p:sp>
      <p:pic>
        <p:nvPicPr>
          <p:cNvPr id="7" name="Picture 6">
            <a:extLst>
              <a:ext uri="{FF2B5EF4-FFF2-40B4-BE49-F238E27FC236}">
                <a16:creationId xmlns:a16="http://schemas.microsoft.com/office/drawing/2014/main" id="{77574D71-A80B-40E1-8902-114BBC0C024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07356" y="3422028"/>
            <a:ext cx="2693246" cy="2537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1170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anim calcmode="lin" valueType="num">
                                      <p:cBhvr>
                                        <p:cTn id="25" dur="1000" fill="hold"/>
                                        <p:tgtEl>
                                          <p:spTgt spid="44"/>
                                        </p:tgtEl>
                                        <p:attrNameLst>
                                          <p:attrName>ppt_x</p:attrName>
                                        </p:attrNameLst>
                                      </p:cBhvr>
                                      <p:tavLst>
                                        <p:tav tm="0">
                                          <p:val>
                                            <p:strVal val="#ppt_x"/>
                                          </p:val>
                                        </p:tav>
                                        <p:tav tm="100000">
                                          <p:val>
                                            <p:strVal val="#ppt_x"/>
                                          </p:val>
                                        </p:tav>
                                      </p:tavLst>
                                    </p:anim>
                                    <p:anim calcmode="lin" valueType="num">
                                      <p:cBhvr>
                                        <p:cTn id="2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3E21A6D-F7B5-4621-AB93-5AC1470F37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960"/>
          <a:stretch/>
        </p:blipFill>
        <p:spPr>
          <a:xfrm>
            <a:off x="755648" y="1493240"/>
            <a:ext cx="7632701" cy="4599585"/>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1889 to 1895</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pic>
        <p:nvPicPr>
          <p:cNvPr id="5" name="Picture 4">
            <a:extLst>
              <a:ext uri="{FF2B5EF4-FFF2-40B4-BE49-F238E27FC236}">
                <a16:creationId xmlns:a16="http://schemas.microsoft.com/office/drawing/2014/main" id="{5D392EF2-6075-42BB-9528-8D03217BF4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530" y="1349950"/>
            <a:ext cx="3726831" cy="5575162"/>
          </a:xfrm>
          <a:prstGeom prst="rect">
            <a:avLst/>
          </a:prstGeom>
        </p:spPr>
      </p:pic>
      <p:grpSp>
        <p:nvGrpSpPr>
          <p:cNvPr id="8" name="Group 7">
            <a:extLst>
              <a:ext uri="{FF2B5EF4-FFF2-40B4-BE49-F238E27FC236}">
                <a16:creationId xmlns:a16="http://schemas.microsoft.com/office/drawing/2014/main" id="{D1D71F5B-4F28-4714-842C-7F7E2E9D39E7}"/>
              </a:ext>
            </a:extLst>
          </p:cNvPr>
          <p:cNvGrpSpPr/>
          <p:nvPr/>
        </p:nvGrpSpPr>
        <p:grpSpPr>
          <a:xfrm>
            <a:off x="2013358" y="1586831"/>
            <a:ext cx="7021585" cy="1345992"/>
            <a:chOff x="2013358" y="1586831"/>
            <a:chExt cx="7021585" cy="1345992"/>
          </a:xfrm>
        </p:grpSpPr>
        <p:sp>
          <p:nvSpPr>
            <p:cNvPr id="43" name="Rectangle 42">
              <a:extLst>
                <a:ext uri="{FF2B5EF4-FFF2-40B4-BE49-F238E27FC236}">
                  <a16:creationId xmlns:a16="http://schemas.microsoft.com/office/drawing/2014/main" id="{F3062774-0119-46AF-8DF3-B15D55DA3D4A}"/>
                </a:ext>
              </a:extLst>
            </p:cNvPr>
            <p:cNvSpPr/>
            <p:nvPr/>
          </p:nvSpPr>
          <p:spPr>
            <a:xfrm>
              <a:off x="2013358" y="1586831"/>
              <a:ext cx="6374992" cy="553998"/>
            </a:xfrm>
            <a:prstGeom prst="rect">
              <a:avLst/>
            </a:prstGeom>
          </p:spPr>
          <p:txBody>
            <a:bodyPr wrap="square" lIns="0" tIns="0" rIns="0" bIns="0">
              <a:spAutoFit/>
            </a:bodyPr>
            <a:lstStyle/>
            <a:p>
              <a:r>
                <a:rPr lang="en-US" b="1" dirty="0">
                  <a:solidFill>
                    <a:schemeClr val="bg1"/>
                  </a:solidFill>
                  <a:cs typeface="Twinkl"/>
                </a:rPr>
                <a:t>Six Colonies</a:t>
              </a:r>
            </a:p>
            <a:p>
              <a:r>
                <a:rPr lang="en-US" dirty="0">
                  <a:solidFill>
                    <a:schemeClr val="bg1"/>
                  </a:solidFill>
                  <a:cs typeface="Twinkl"/>
                </a:rPr>
                <a:t>Throughout the 1800s, enthusiasm grew for Federation. </a:t>
              </a:r>
            </a:p>
          </p:txBody>
        </p:sp>
        <p:sp>
          <p:nvSpPr>
            <p:cNvPr id="34" name="Rectangle 33">
              <a:extLst>
                <a:ext uri="{FF2B5EF4-FFF2-40B4-BE49-F238E27FC236}">
                  <a16:creationId xmlns:a16="http://schemas.microsoft.com/office/drawing/2014/main" id="{8FA02FBD-F5B4-4555-AB12-722CA12DA771}"/>
                </a:ext>
              </a:extLst>
            </p:cNvPr>
            <p:cNvSpPr/>
            <p:nvPr/>
          </p:nvSpPr>
          <p:spPr>
            <a:xfrm>
              <a:off x="2961138" y="2121328"/>
              <a:ext cx="5243295" cy="553998"/>
            </a:xfrm>
            <a:prstGeom prst="rect">
              <a:avLst/>
            </a:prstGeom>
          </p:spPr>
          <p:txBody>
            <a:bodyPr wrap="square" lIns="0" tIns="0" rIns="0" bIns="0">
              <a:spAutoFit/>
            </a:bodyPr>
            <a:lstStyle/>
            <a:p>
              <a:r>
                <a:rPr lang="en-US" dirty="0">
                  <a:solidFill>
                    <a:schemeClr val="bg1"/>
                  </a:solidFill>
                  <a:cs typeface="Twinkl"/>
                </a:rPr>
                <a:t>Another group of British colonies, Canada, had</a:t>
              </a:r>
            </a:p>
            <a:p>
              <a:r>
                <a:rPr lang="en-US" dirty="0">
                  <a:solidFill>
                    <a:schemeClr val="bg1"/>
                  </a:solidFill>
                  <a:cs typeface="Twinkl"/>
                </a:rPr>
                <a:t>     successfully federated in 1867 and many argued</a:t>
              </a:r>
            </a:p>
          </p:txBody>
        </p:sp>
        <p:sp>
          <p:nvSpPr>
            <p:cNvPr id="35" name="Rectangle 34">
              <a:extLst>
                <a:ext uri="{FF2B5EF4-FFF2-40B4-BE49-F238E27FC236}">
                  <a16:creationId xmlns:a16="http://schemas.microsoft.com/office/drawing/2014/main" id="{8D31968B-485D-4C28-8B34-9E4EE67F1AF5}"/>
                </a:ext>
              </a:extLst>
            </p:cNvPr>
            <p:cNvSpPr/>
            <p:nvPr/>
          </p:nvSpPr>
          <p:spPr>
            <a:xfrm>
              <a:off x="3791648" y="2655824"/>
              <a:ext cx="5243295" cy="276999"/>
            </a:xfrm>
            <a:prstGeom prst="rect">
              <a:avLst/>
            </a:prstGeom>
          </p:spPr>
          <p:txBody>
            <a:bodyPr wrap="square" lIns="0" tIns="0" rIns="0" bIns="0">
              <a:spAutoFit/>
            </a:bodyPr>
            <a:lstStyle/>
            <a:p>
              <a:r>
                <a:rPr lang="en-US" dirty="0">
                  <a:solidFill>
                    <a:schemeClr val="bg1"/>
                  </a:solidFill>
                  <a:cs typeface="Twinkl"/>
                </a:rPr>
                <a:t>could happen in Australia too.</a:t>
              </a:r>
            </a:p>
          </p:txBody>
        </p:sp>
      </p:grpSp>
      <p:sp>
        <p:nvSpPr>
          <p:cNvPr id="9" name="Rectangle 8">
            <a:extLst>
              <a:ext uri="{FF2B5EF4-FFF2-40B4-BE49-F238E27FC236}">
                <a16:creationId xmlns:a16="http://schemas.microsoft.com/office/drawing/2014/main" id="{1DB44568-2D20-46F7-A868-F8B83395429A}"/>
              </a:ext>
            </a:extLst>
          </p:cNvPr>
          <p:cNvSpPr/>
          <p:nvPr/>
        </p:nvSpPr>
        <p:spPr>
          <a:xfrm>
            <a:off x="4353886" y="3137483"/>
            <a:ext cx="3850547" cy="520117"/>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pPr algn="ctr"/>
            <a:r>
              <a:rPr lang="en-GB" dirty="0"/>
              <a:t>What Is Federation?</a:t>
            </a:r>
          </a:p>
        </p:txBody>
      </p:sp>
      <p:sp>
        <p:nvSpPr>
          <p:cNvPr id="10" name="Isosceles Triangle 9">
            <a:extLst>
              <a:ext uri="{FF2B5EF4-FFF2-40B4-BE49-F238E27FC236}">
                <a16:creationId xmlns:a16="http://schemas.microsoft.com/office/drawing/2014/main" id="{3DB6FFC6-F7BF-4004-B55B-980E8E482E97}"/>
              </a:ext>
            </a:extLst>
          </p:cNvPr>
          <p:cNvSpPr/>
          <p:nvPr/>
        </p:nvSpPr>
        <p:spPr>
          <a:xfrm rot="10800000">
            <a:off x="6035897" y="3665354"/>
            <a:ext cx="486524" cy="41941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hidden="1">
            <a:extLst>
              <a:ext uri="{FF2B5EF4-FFF2-40B4-BE49-F238E27FC236}">
                <a16:creationId xmlns:a16="http://schemas.microsoft.com/office/drawing/2014/main" id="{3A541C30-5BDD-4DB5-9E48-9B5DF448C2DE}"/>
              </a:ext>
            </a:extLst>
          </p:cNvPr>
          <p:cNvSpPr/>
          <p:nvPr/>
        </p:nvSpPr>
        <p:spPr>
          <a:xfrm>
            <a:off x="889233" y="1586831"/>
            <a:ext cx="7365534" cy="4369352"/>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hidden="1">
            <a:extLst>
              <a:ext uri="{FF2B5EF4-FFF2-40B4-BE49-F238E27FC236}">
                <a16:creationId xmlns:a16="http://schemas.microsoft.com/office/drawing/2014/main" id="{5B3EB6E3-31AD-466C-BCEB-10C6422BBF43}"/>
              </a:ext>
            </a:extLst>
          </p:cNvPr>
          <p:cNvSpPr/>
          <p:nvPr/>
        </p:nvSpPr>
        <p:spPr>
          <a:xfrm>
            <a:off x="1287708" y="2171316"/>
            <a:ext cx="6568580" cy="3243432"/>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cs typeface="Twinkl"/>
              </a:rPr>
              <a:t>Federation is a process where a group of states join together to form one country.</a:t>
            </a:r>
          </a:p>
          <a:p>
            <a:endParaRPr lang="en-US" dirty="0">
              <a:cs typeface="Twinkl"/>
            </a:endParaRPr>
          </a:p>
          <a:p>
            <a:r>
              <a:rPr lang="en-US" dirty="0">
                <a:cs typeface="Twinkl"/>
              </a:rPr>
              <a:t>By the late 1800s, there was a growing sense of nationalism in Australia. Most people had been born in Australia by that time and many began to identify as Australian.</a:t>
            </a:r>
          </a:p>
          <a:p>
            <a:endParaRPr lang="en-US" dirty="0">
              <a:cs typeface="Twinkl"/>
            </a:endParaRPr>
          </a:p>
          <a:p>
            <a:r>
              <a:rPr lang="en-US" dirty="0">
                <a:cs typeface="Twinkl"/>
              </a:rPr>
              <a:t>People argued that Federation would make trade and travel cheaper and easier between the colonies. Fears of invasion and immigration also drove efforts to unite the six colonies.</a:t>
            </a:r>
            <a:endParaRPr lang="en-GB" dirty="0"/>
          </a:p>
        </p:txBody>
      </p:sp>
      <p:sp>
        <p:nvSpPr>
          <p:cNvPr id="2" name="TextBox 1" hidden="1">
            <a:extLst>
              <a:ext uri="{FF2B5EF4-FFF2-40B4-BE49-F238E27FC236}">
                <a16:creationId xmlns:a16="http://schemas.microsoft.com/office/drawing/2014/main" id="{412594A3-FB2F-4FD9-B50E-DCC860FCD684}"/>
              </a:ext>
            </a:extLst>
          </p:cNvPr>
          <p:cNvSpPr txBox="1"/>
          <p:nvPr/>
        </p:nvSpPr>
        <p:spPr>
          <a:xfrm>
            <a:off x="7894117" y="1459653"/>
            <a:ext cx="385496" cy="523220"/>
          </a:xfrm>
          <a:prstGeom prst="rect">
            <a:avLst/>
          </a:prstGeom>
          <a:noFill/>
        </p:spPr>
        <p:txBody>
          <a:bodyPr wrap="square" rtlCol="0">
            <a:spAutoFit/>
          </a:bodyPr>
          <a:lstStyle/>
          <a:p>
            <a:pPr algn="ctr"/>
            <a:r>
              <a:rPr lang="en-GB" sz="2800" b="1" dirty="0">
                <a:solidFill>
                  <a:srgbClr val="00639A"/>
                </a:solidFill>
              </a:rPr>
              <a:t>x</a:t>
            </a:r>
          </a:p>
        </p:txBody>
      </p:sp>
    </p:spTree>
    <p:extLst>
      <p:ext uri="{BB962C8B-B14F-4D97-AF65-F5344CB8AC3E}">
        <p14:creationId xmlns:p14="http://schemas.microsoft.com/office/powerpoint/2010/main" val="20853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26" presetClass="emph" presetSubtype="0" fill="hold" grpId="1" nodeType="after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par>
                          <p:cTn id="26" fill="hold">
                            <p:stCondLst>
                              <p:cond delay="1000"/>
                            </p:stCondLst>
                            <p:childTnLst>
                              <p:par>
                                <p:cTn id="27" presetID="26" presetClass="emph" presetSubtype="0" fill="hold" grpId="2" nodeType="afterEffect">
                                  <p:stCondLst>
                                    <p:cond delay="0"/>
                                  </p:stCondLst>
                                  <p:childTnLst>
                                    <p:animEffect transition="out" filter="fade">
                                      <p:cBhvr>
                                        <p:cTn id="28" dur="500" tmFilter="0, 0; .2, .5; .8, .5; 1, 0"/>
                                        <p:tgtEl>
                                          <p:spTgt spid="10"/>
                                        </p:tgtEl>
                                      </p:cBhvr>
                                    </p:animEffect>
                                    <p:animScale>
                                      <p:cBhvr>
                                        <p:cTn id="29"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10"/>
                    </p:tgtEl>
                  </p:cond>
                </p:stCondLst>
                <p:endSync evt="end" delay="0">
                  <p:rtn val="all"/>
                </p:endSync>
                <p:childTnLst>
                  <p:par>
                    <p:cTn id="31" fill="hold">
                      <p:stCondLst>
                        <p:cond delay="0"/>
                      </p:stCondLst>
                      <p:childTnLst>
                        <p:par>
                          <p:cTn id="32" fill="hold">
                            <p:stCondLst>
                              <p:cond delay="0"/>
                            </p:stCondLst>
                            <p:childTnLst>
                              <p:par>
                                <p:cTn id="33" presetID="22" presetClass="exit" presetSubtype="4" fill="hold" grpId="3" nodeType="clickEffect">
                                  <p:stCondLst>
                                    <p:cond delay="0"/>
                                  </p:stCondLst>
                                  <p:childTnLst>
                                    <p:animEffect transition="out" filter="wipe(down)">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par>
                          <p:cTn id="36" fill="hold">
                            <p:stCondLst>
                              <p:cond delay="500"/>
                            </p:stCondLst>
                            <p:childTnLst>
                              <p:par>
                                <p:cTn id="37" presetID="4" presetClass="entr" presetSubtype="32"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ox(out)">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par>
                          <p:cTn id="43" fill="hold">
                            <p:stCondLst>
                              <p:cond delay="1000"/>
                            </p:stCondLst>
                            <p:childTnLst>
                              <p:par>
                                <p:cTn id="44" presetID="4" presetClass="entr" presetSubtype="32"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ox(out)">
                                      <p:cBhvr>
                                        <p:cTn id="46" dur="500"/>
                                        <p:tgtEl>
                                          <p:spTgt spid="13"/>
                                        </p:tgtEl>
                                      </p:cBhvr>
                                    </p:animEffect>
                                  </p:childTnLst>
                                </p:cTn>
                              </p:par>
                            </p:childTnLst>
                          </p:cTn>
                        </p:par>
                      </p:childTnLst>
                    </p:cTn>
                  </p:par>
                </p:childTnLst>
              </p:cTn>
              <p:nextCondLst>
                <p:cond evt="onClick" delay="0">
                  <p:tgtEl>
                    <p:spTgt spid="10"/>
                  </p:tgtEl>
                </p:cond>
              </p:nextCondLst>
            </p:seq>
            <p:seq concurrent="1" nextAc="seek">
              <p:cTn id="47" restart="whenNotActive" fill="hold" evtFilter="cancelBubble" nodeType="interactiveSeq">
                <p:stCondLst>
                  <p:cond evt="onClick" delay="0">
                    <p:tgtEl>
                      <p:spTgt spid="2"/>
                    </p:tgtEl>
                  </p:cond>
                </p:stCondLst>
                <p:endSync evt="end" delay="0">
                  <p:rtn val="all"/>
                </p:endSync>
                <p:childTnLst>
                  <p:par>
                    <p:cTn id="48" fill="hold">
                      <p:stCondLst>
                        <p:cond delay="0"/>
                      </p:stCondLst>
                      <p:childTnLst>
                        <p:par>
                          <p:cTn id="49" fill="hold">
                            <p:stCondLst>
                              <p:cond delay="0"/>
                            </p:stCondLst>
                            <p:childTnLst>
                              <p:par>
                                <p:cTn id="50" presetID="53" presetClass="exit" presetSubtype="32"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par>
                                <p:cTn id="55" presetID="53" presetClass="exit" presetSubtype="32" fill="hold" grpId="1" nodeType="withEffect">
                                  <p:stCondLst>
                                    <p:cond delay="0"/>
                                  </p:stCondLst>
                                  <p:childTnLst>
                                    <p:anim calcmode="lin" valueType="num">
                                      <p:cBhvr>
                                        <p:cTn id="56" dur="500"/>
                                        <p:tgtEl>
                                          <p:spTgt spid="2"/>
                                        </p:tgtEl>
                                        <p:attrNameLst>
                                          <p:attrName>ppt_w</p:attrName>
                                        </p:attrNameLst>
                                      </p:cBhvr>
                                      <p:tavLst>
                                        <p:tav tm="0">
                                          <p:val>
                                            <p:strVal val="ppt_w"/>
                                          </p:val>
                                        </p:tav>
                                        <p:tav tm="100000">
                                          <p:val>
                                            <p:fltVal val="0"/>
                                          </p:val>
                                        </p:tav>
                                      </p:tavLst>
                                    </p:anim>
                                    <p:anim calcmode="lin" valueType="num">
                                      <p:cBhvr>
                                        <p:cTn id="57" dur="500"/>
                                        <p:tgtEl>
                                          <p:spTgt spid="2"/>
                                        </p:tgtEl>
                                        <p:attrNameLst>
                                          <p:attrName>ppt_h</p:attrName>
                                        </p:attrNameLst>
                                      </p:cBhvr>
                                      <p:tavLst>
                                        <p:tav tm="0">
                                          <p:val>
                                            <p:strVal val="ppt_h"/>
                                          </p:val>
                                        </p:tav>
                                        <p:tav tm="100000">
                                          <p:val>
                                            <p:fltVal val="0"/>
                                          </p:val>
                                        </p:tav>
                                      </p:tavLst>
                                    </p:anim>
                                    <p:animEffect transition="out" filter="fade">
                                      <p:cBhvr>
                                        <p:cTn id="58" dur="500"/>
                                        <p:tgtEl>
                                          <p:spTgt spid="2"/>
                                        </p:tgtEl>
                                      </p:cBhvr>
                                    </p:animEffect>
                                    <p:set>
                                      <p:cBhvr>
                                        <p:cTn id="59" dur="1" fill="hold">
                                          <p:stCondLst>
                                            <p:cond delay="499"/>
                                          </p:stCondLst>
                                        </p:cTn>
                                        <p:tgtEl>
                                          <p:spTgt spid="2"/>
                                        </p:tgtEl>
                                        <p:attrNameLst>
                                          <p:attrName>style.visibility</p:attrName>
                                        </p:attrNameLst>
                                      </p:cBhvr>
                                      <p:to>
                                        <p:strVal val="hidden"/>
                                      </p:to>
                                    </p:set>
                                  </p:childTnLst>
                                </p:cTn>
                              </p:par>
                              <p:par>
                                <p:cTn id="60" presetID="53" presetClass="exit" presetSubtype="32" fill="hold" grpId="1" nodeType="withEffect">
                                  <p:stCondLst>
                                    <p:cond delay="0"/>
                                  </p:stCondLst>
                                  <p:childTnLst>
                                    <p:anim calcmode="lin" valueType="num">
                                      <p:cBhvr>
                                        <p:cTn id="61" dur="500"/>
                                        <p:tgtEl>
                                          <p:spTgt spid="13"/>
                                        </p:tgtEl>
                                        <p:attrNameLst>
                                          <p:attrName>ppt_w</p:attrName>
                                        </p:attrNameLst>
                                      </p:cBhvr>
                                      <p:tavLst>
                                        <p:tav tm="0">
                                          <p:val>
                                            <p:strVal val="ppt_w"/>
                                          </p:val>
                                        </p:tav>
                                        <p:tav tm="100000">
                                          <p:val>
                                            <p:fltVal val="0"/>
                                          </p:val>
                                        </p:tav>
                                      </p:tavLst>
                                    </p:anim>
                                    <p:anim calcmode="lin" valueType="num">
                                      <p:cBhvr>
                                        <p:cTn id="62" dur="500"/>
                                        <p:tgtEl>
                                          <p:spTgt spid="13"/>
                                        </p:tgtEl>
                                        <p:attrNameLst>
                                          <p:attrName>ppt_h</p:attrName>
                                        </p:attrNameLst>
                                      </p:cBhvr>
                                      <p:tavLst>
                                        <p:tav tm="0">
                                          <p:val>
                                            <p:strVal val="ppt_h"/>
                                          </p:val>
                                        </p:tav>
                                        <p:tav tm="100000">
                                          <p:val>
                                            <p:fltVal val="0"/>
                                          </p:val>
                                        </p:tav>
                                      </p:tavLst>
                                    </p:anim>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
                  </p:tgtEl>
                </p:cond>
              </p:nextCondLst>
            </p:seq>
          </p:childTnLst>
        </p:cTn>
      </p:par>
    </p:tnLst>
    <p:bldLst>
      <p:bldP spid="9" grpId="0" animBg="1"/>
      <p:bldP spid="10" grpId="0" animBg="1"/>
      <p:bldP spid="10" grpId="1" animBg="1"/>
      <p:bldP spid="10" grpId="2" animBg="1"/>
      <p:bldP spid="10" grpId="3" animBg="1"/>
      <p:bldP spid="11" grpId="0" animBg="1"/>
      <p:bldP spid="11" grpId="1" animBg="1"/>
      <p:bldP spid="13" grpId="0" animBg="1"/>
      <p:bldP spid="13" grpId="1"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3E21A6D-F7B5-4621-AB93-5AC1470F37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960"/>
          <a:stretch/>
        </p:blipFill>
        <p:spPr>
          <a:xfrm>
            <a:off x="755648" y="1493240"/>
            <a:ext cx="7632701" cy="4599585"/>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1889 to 1895</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pic>
        <p:nvPicPr>
          <p:cNvPr id="5" name="Picture 4">
            <a:extLst>
              <a:ext uri="{FF2B5EF4-FFF2-40B4-BE49-F238E27FC236}">
                <a16:creationId xmlns:a16="http://schemas.microsoft.com/office/drawing/2014/main" id="{5D392EF2-6075-42BB-9528-8D03217BF4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530" y="1349950"/>
            <a:ext cx="3726831" cy="5575162"/>
          </a:xfrm>
          <a:prstGeom prst="rect">
            <a:avLst/>
          </a:prstGeom>
        </p:spPr>
      </p:pic>
      <p:grpSp>
        <p:nvGrpSpPr>
          <p:cNvPr id="8" name="Group 7">
            <a:extLst>
              <a:ext uri="{FF2B5EF4-FFF2-40B4-BE49-F238E27FC236}">
                <a16:creationId xmlns:a16="http://schemas.microsoft.com/office/drawing/2014/main" id="{D1D71F5B-4F28-4714-842C-7F7E2E9D39E7}"/>
              </a:ext>
            </a:extLst>
          </p:cNvPr>
          <p:cNvGrpSpPr/>
          <p:nvPr/>
        </p:nvGrpSpPr>
        <p:grpSpPr>
          <a:xfrm>
            <a:off x="2013358" y="1586831"/>
            <a:ext cx="7021585" cy="1345992"/>
            <a:chOff x="2013358" y="1586831"/>
            <a:chExt cx="7021585" cy="1345992"/>
          </a:xfrm>
        </p:grpSpPr>
        <p:sp>
          <p:nvSpPr>
            <p:cNvPr id="43" name="Rectangle 42">
              <a:extLst>
                <a:ext uri="{FF2B5EF4-FFF2-40B4-BE49-F238E27FC236}">
                  <a16:creationId xmlns:a16="http://schemas.microsoft.com/office/drawing/2014/main" id="{F3062774-0119-46AF-8DF3-B15D55DA3D4A}"/>
                </a:ext>
              </a:extLst>
            </p:cNvPr>
            <p:cNvSpPr/>
            <p:nvPr/>
          </p:nvSpPr>
          <p:spPr>
            <a:xfrm>
              <a:off x="2013358" y="1586831"/>
              <a:ext cx="6374992" cy="553998"/>
            </a:xfrm>
            <a:prstGeom prst="rect">
              <a:avLst/>
            </a:prstGeom>
          </p:spPr>
          <p:txBody>
            <a:bodyPr wrap="square" lIns="0" tIns="0" rIns="0" bIns="0">
              <a:spAutoFit/>
            </a:bodyPr>
            <a:lstStyle/>
            <a:p>
              <a:r>
                <a:rPr lang="en-US" b="1" dirty="0">
                  <a:solidFill>
                    <a:schemeClr val="bg1"/>
                  </a:solidFill>
                  <a:cs typeface="Twinkl"/>
                </a:rPr>
                <a:t>Six Colonies</a:t>
              </a:r>
            </a:p>
            <a:p>
              <a:r>
                <a:rPr lang="en-US" dirty="0">
                  <a:solidFill>
                    <a:schemeClr val="bg1"/>
                  </a:solidFill>
                  <a:cs typeface="Twinkl"/>
                </a:rPr>
                <a:t>Throughout the 1800s, enthusiasm grew for Federation. </a:t>
              </a:r>
            </a:p>
          </p:txBody>
        </p:sp>
        <p:sp>
          <p:nvSpPr>
            <p:cNvPr id="34" name="Rectangle 33">
              <a:extLst>
                <a:ext uri="{FF2B5EF4-FFF2-40B4-BE49-F238E27FC236}">
                  <a16:creationId xmlns:a16="http://schemas.microsoft.com/office/drawing/2014/main" id="{8FA02FBD-F5B4-4555-AB12-722CA12DA771}"/>
                </a:ext>
              </a:extLst>
            </p:cNvPr>
            <p:cNvSpPr/>
            <p:nvPr/>
          </p:nvSpPr>
          <p:spPr>
            <a:xfrm>
              <a:off x="2961138" y="2121328"/>
              <a:ext cx="5243295" cy="553998"/>
            </a:xfrm>
            <a:prstGeom prst="rect">
              <a:avLst/>
            </a:prstGeom>
          </p:spPr>
          <p:txBody>
            <a:bodyPr wrap="square" lIns="0" tIns="0" rIns="0" bIns="0">
              <a:spAutoFit/>
            </a:bodyPr>
            <a:lstStyle/>
            <a:p>
              <a:r>
                <a:rPr lang="en-US" dirty="0">
                  <a:solidFill>
                    <a:schemeClr val="bg1"/>
                  </a:solidFill>
                  <a:cs typeface="Twinkl"/>
                </a:rPr>
                <a:t>Another group of British colonies, Canada, had</a:t>
              </a:r>
            </a:p>
            <a:p>
              <a:r>
                <a:rPr lang="en-US" dirty="0">
                  <a:solidFill>
                    <a:schemeClr val="bg1"/>
                  </a:solidFill>
                  <a:cs typeface="Twinkl"/>
                </a:rPr>
                <a:t>     successfully federated in 1867 and many argued</a:t>
              </a:r>
            </a:p>
          </p:txBody>
        </p:sp>
        <p:sp>
          <p:nvSpPr>
            <p:cNvPr id="35" name="Rectangle 34">
              <a:extLst>
                <a:ext uri="{FF2B5EF4-FFF2-40B4-BE49-F238E27FC236}">
                  <a16:creationId xmlns:a16="http://schemas.microsoft.com/office/drawing/2014/main" id="{8D31968B-485D-4C28-8B34-9E4EE67F1AF5}"/>
                </a:ext>
              </a:extLst>
            </p:cNvPr>
            <p:cNvSpPr/>
            <p:nvPr/>
          </p:nvSpPr>
          <p:spPr>
            <a:xfrm>
              <a:off x="3791648" y="2655824"/>
              <a:ext cx="5243295" cy="276999"/>
            </a:xfrm>
            <a:prstGeom prst="rect">
              <a:avLst/>
            </a:prstGeom>
          </p:spPr>
          <p:txBody>
            <a:bodyPr wrap="square" lIns="0" tIns="0" rIns="0" bIns="0">
              <a:spAutoFit/>
            </a:bodyPr>
            <a:lstStyle/>
            <a:p>
              <a:r>
                <a:rPr lang="en-US" dirty="0">
                  <a:solidFill>
                    <a:schemeClr val="bg1"/>
                  </a:solidFill>
                  <a:cs typeface="Twinkl"/>
                </a:rPr>
                <a:t>could happen in Australia too.</a:t>
              </a:r>
            </a:p>
          </p:txBody>
        </p:sp>
      </p:grpSp>
      <p:sp>
        <p:nvSpPr>
          <p:cNvPr id="9" name="Rectangle 8">
            <a:extLst>
              <a:ext uri="{FF2B5EF4-FFF2-40B4-BE49-F238E27FC236}">
                <a16:creationId xmlns:a16="http://schemas.microsoft.com/office/drawing/2014/main" id="{1DB44568-2D20-46F7-A868-F8B83395429A}"/>
              </a:ext>
            </a:extLst>
          </p:cNvPr>
          <p:cNvSpPr/>
          <p:nvPr/>
        </p:nvSpPr>
        <p:spPr>
          <a:xfrm>
            <a:off x="4345497" y="2977529"/>
            <a:ext cx="3850547" cy="520117"/>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pPr algn="ctr"/>
            <a:r>
              <a:rPr lang="en-GB" dirty="0"/>
              <a:t>What Is Federation?</a:t>
            </a:r>
          </a:p>
        </p:txBody>
      </p:sp>
      <p:sp>
        <p:nvSpPr>
          <p:cNvPr id="10" name="Isosceles Triangle 9">
            <a:extLst>
              <a:ext uri="{FF2B5EF4-FFF2-40B4-BE49-F238E27FC236}">
                <a16:creationId xmlns:a16="http://schemas.microsoft.com/office/drawing/2014/main" id="{3DB6FFC6-F7BF-4004-B55B-980E8E482E97}"/>
              </a:ext>
            </a:extLst>
          </p:cNvPr>
          <p:cNvSpPr/>
          <p:nvPr/>
        </p:nvSpPr>
        <p:spPr>
          <a:xfrm rot="10800000">
            <a:off x="7579471" y="3116918"/>
            <a:ext cx="297791" cy="256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B3EB6E3-31AD-466C-BCEB-10C6422BBF43}"/>
              </a:ext>
            </a:extLst>
          </p:cNvPr>
          <p:cNvSpPr/>
          <p:nvPr/>
        </p:nvSpPr>
        <p:spPr>
          <a:xfrm>
            <a:off x="931178" y="3497646"/>
            <a:ext cx="7264866" cy="2827655"/>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cs typeface="Twinkl"/>
              </a:rPr>
              <a:t>Federation is a process where a group of states join together to form one country.</a:t>
            </a:r>
          </a:p>
          <a:p>
            <a:endParaRPr lang="en-US" dirty="0">
              <a:cs typeface="Twinkl"/>
            </a:endParaRPr>
          </a:p>
          <a:p>
            <a:r>
              <a:rPr lang="en-US" dirty="0">
                <a:cs typeface="Twinkl"/>
              </a:rPr>
              <a:t>By the late 1800s, there was a growing sense of nationalism in Australia. Most people had been born in Australia by that time and many began to identify as Australian.</a:t>
            </a:r>
          </a:p>
          <a:p>
            <a:endParaRPr lang="en-US" dirty="0">
              <a:cs typeface="Twinkl"/>
            </a:endParaRPr>
          </a:p>
          <a:p>
            <a:r>
              <a:rPr lang="en-US" dirty="0">
                <a:cs typeface="Twinkl"/>
              </a:rPr>
              <a:t>People argued that Federation would make trade and travel cheaper and easier between the colonies. Fears of invasion and immigration also drove efforts to unite the six colonies.</a:t>
            </a:r>
            <a:endParaRPr lang="en-GB" dirty="0"/>
          </a:p>
        </p:txBody>
      </p:sp>
    </p:spTree>
    <p:extLst>
      <p:ext uri="{BB962C8B-B14F-4D97-AF65-F5344CB8AC3E}">
        <p14:creationId xmlns:p14="http://schemas.microsoft.com/office/powerpoint/2010/main" val="238005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0"/>
                    </p:tgtEl>
                  </p:cond>
                </p:stCondLst>
                <p:endSync evt="end" delay="0">
                  <p:rtn val="all"/>
                </p:endSync>
                <p:childTnLst>
                  <p:par>
                    <p:cTn id="23" fill="hold">
                      <p:stCondLst>
                        <p:cond delay="0"/>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500"/>
                            </p:stCondLst>
                            <p:childTnLst>
                              <p:par>
                                <p:cTn id="29" presetID="8" presetClass="emph" presetSubtype="0" fill="hold" grpId="1" nodeType="afterEffect">
                                  <p:stCondLst>
                                    <p:cond delay="0"/>
                                  </p:stCondLst>
                                  <p:childTnLst>
                                    <p:animRot by="10800000">
                                      <p:cBhvr>
                                        <p:cTn id="30" dur="500" fill="hold"/>
                                        <p:tgtEl>
                                          <p:spTgt spid="10"/>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grpId="1" nodeType="clickEffect">
                                  <p:stCondLst>
                                    <p:cond delay="0"/>
                                  </p:stCondLst>
                                  <p:childTnLst>
                                    <p:animEffect transition="out" filter="wipe(down)">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childTnLst>
                          </p:cTn>
                        </p:par>
                        <p:par>
                          <p:cTn id="36" fill="hold">
                            <p:stCondLst>
                              <p:cond delay="500"/>
                            </p:stCondLst>
                            <p:childTnLst>
                              <p:par>
                                <p:cTn id="37" presetID="8" presetClass="emph" presetSubtype="0" fill="hold" grpId="2" nodeType="afterEffect">
                                  <p:stCondLst>
                                    <p:cond delay="0"/>
                                  </p:stCondLst>
                                  <p:childTnLst>
                                    <p:animRot by="10800000">
                                      <p:cBhvr>
                                        <p:cTn id="38" dur="500" fill="hold"/>
                                        <p:tgtEl>
                                          <p:spTgt spid="10"/>
                                        </p:tgtEl>
                                        <p:attrNameLst>
                                          <p:attrName>r</p:attrName>
                                        </p:attrNameLst>
                                      </p:cBhvr>
                                    </p:animRot>
                                  </p:childTnLst>
                                </p:cTn>
                              </p:par>
                            </p:childTnLst>
                          </p:cTn>
                        </p:par>
                      </p:childTnLst>
                    </p:cTn>
                  </p:par>
                </p:childTnLst>
              </p:cTn>
              <p:nextCondLst>
                <p:cond evt="onClick" delay="0">
                  <p:tgtEl>
                    <p:spTgt spid="10"/>
                  </p:tgtEl>
                </p:cond>
              </p:nextCondLst>
            </p:seq>
          </p:childTnLst>
        </p:cTn>
      </p:par>
    </p:tnLst>
    <p:bldLst>
      <p:bldP spid="9" grpId="0" animBg="1"/>
      <p:bldP spid="10" grpId="0" animBg="1"/>
      <p:bldP spid="10" grpId="1" animBg="1"/>
      <p:bldP spid="10" grpId="2" animBg="1"/>
      <p:bldP spid="13" grpId="0" animBg="1"/>
      <p:bldP spid="1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8A1AD0C-C4D6-40C0-BAAB-52E1A29A99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1889 to 1895</a:t>
            </a:r>
          </a:p>
        </p:txBody>
      </p:sp>
      <p:pic>
        <p:nvPicPr>
          <p:cNvPr id="5" name="Picture 4">
            <a:extLst>
              <a:ext uri="{FF2B5EF4-FFF2-40B4-BE49-F238E27FC236}">
                <a16:creationId xmlns:a16="http://schemas.microsoft.com/office/drawing/2014/main" id="{FFFD9589-61AF-472B-A382-99734EDFDA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3312"/>
          <a:stretch/>
        </p:blipFill>
        <p:spPr>
          <a:xfrm>
            <a:off x="4994591" y="1733006"/>
            <a:ext cx="3393759" cy="4367573"/>
          </a:xfrm>
          <a:prstGeom prst="rect">
            <a:avLst/>
          </a:prstGeom>
          <a:effectLst>
            <a:outerShdw blurRad="63500" sx="102000" sy="102000" algn="ctr" rotWithShape="0">
              <a:prstClr val="black">
                <a:alpha val="40000"/>
              </a:prstClr>
            </a:outerShdw>
          </a:effectLst>
        </p:spPr>
      </p:pic>
      <p:sp>
        <p:nvSpPr>
          <p:cNvPr id="30" name="Rectangle 29">
            <a:extLst>
              <a:ext uri="{FF2B5EF4-FFF2-40B4-BE49-F238E27FC236}">
                <a16:creationId xmlns:a16="http://schemas.microsoft.com/office/drawing/2014/main" id="{608D8E9B-4D70-49A3-876D-40A704304C69}"/>
              </a:ext>
            </a:extLst>
          </p:cNvPr>
          <p:cNvSpPr/>
          <p:nvPr/>
        </p:nvSpPr>
        <p:spPr>
          <a:xfrm>
            <a:off x="935432" y="2320621"/>
            <a:ext cx="5486632" cy="2187879"/>
          </a:xfrm>
          <a:prstGeom prst="rect">
            <a:avLst/>
          </a:prstGeom>
          <a:solidFill>
            <a:schemeClr val="bg1"/>
          </a:solidFill>
          <a:ln w="28575">
            <a:solidFill>
              <a:srgbClr val="00639A"/>
            </a:solidFill>
          </a:ln>
        </p:spPr>
        <p:txBody>
          <a:bodyPr wrap="square" lIns="108000" tIns="108000" rIns="108000" bIns="108000">
            <a:spAutoFit/>
          </a:bodyPr>
          <a:lstStyle/>
          <a:p>
            <a:pPr algn="just">
              <a:spcAft>
                <a:spcPts val="1200"/>
              </a:spcAft>
            </a:pPr>
            <a:r>
              <a:rPr lang="en-US" dirty="0">
                <a:cs typeface="Twinkl"/>
              </a:rPr>
              <a:t>It was the first direct appeal to the Australian public to unite as one nation.</a:t>
            </a:r>
          </a:p>
          <a:p>
            <a:pPr algn="just">
              <a:spcAft>
                <a:spcPts val="1200"/>
              </a:spcAft>
            </a:pPr>
            <a:r>
              <a:rPr lang="en-US" dirty="0">
                <a:cs typeface="Twinkl"/>
              </a:rPr>
              <a:t>His speech sparked enthusiasm for the idea across the country, but it would be many years before his dream would become a reality.</a:t>
            </a:r>
          </a:p>
          <a:p>
            <a:pPr algn="just">
              <a:spcAft>
                <a:spcPts val="1200"/>
              </a:spcAft>
            </a:pPr>
            <a:r>
              <a:rPr lang="en-US" dirty="0">
                <a:cs typeface="Twinkl"/>
              </a:rPr>
              <a:t>Click the link below to listen to Henry Parkes’ story.</a:t>
            </a:r>
          </a:p>
        </p:txBody>
      </p:sp>
      <p:sp>
        <p:nvSpPr>
          <p:cNvPr id="6" name="Rectangle 5">
            <a:extLst>
              <a:ext uri="{FF2B5EF4-FFF2-40B4-BE49-F238E27FC236}">
                <a16:creationId xmlns:a16="http://schemas.microsoft.com/office/drawing/2014/main" id="{DFBCBE59-2850-4C6C-9A35-EC45D6E0A4D5}"/>
              </a:ext>
            </a:extLst>
          </p:cNvPr>
          <p:cNvSpPr/>
          <p:nvPr/>
        </p:nvSpPr>
        <p:spPr>
          <a:xfrm>
            <a:off x="-302004" y="1551963"/>
            <a:ext cx="3783435"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err="1">
                <a:solidFill>
                  <a:schemeClr val="bg1"/>
                </a:solidFill>
                <a:cs typeface="Twinkl"/>
              </a:rPr>
              <a:t>Tenterfield</a:t>
            </a:r>
            <a:r>
              <a:rPr lang="en-US" b="1" dirty="0">
                <a:solidFill>
                  <a:schemeClr val="bg1"/>
                </a:solidFill>
                <a:cs typeface="Twinkl"/>
              </a:rPr>
              <a:t> Oration, 1889</a:t>
            </a:r>
            <a:endParaRPr lang="en-GB" dirty="0"/>
          </a:p>
        </p:txBody>
      </p:sp>
      <p:grpSp>
        <p:nvGrpSpPr>
          <p:cNvPr id="32" name="Group 31">
            <a:extLst>
              <a:ext uri="{FF2B5EF4-FFF2-40B4-BE49-F238E27FC236}">
                <a16:creationId xmlns:a16="http://schemas.microsoft.com/office/drawing/2014/main" id="{AC06AF29-1EEF-4608-B9EA-A4AF58D8270F}"/>
              </a:ext>
            </a:extLst>
          </p:cNvPr>
          <p:cNvGrpSpPr/>
          <p:nvPr/>
        </p:nvGrpSpPr>
        <p:grpSpPr>
          <a:xfrm>
            <a:off x="3228324" y="4656071"/>
            <a:ext cx="1033669" cy="1033669"/>
            <a:chOff x="3307743" y="4452841"/>
            <a:chExt cx="1033669" cy="1033669"/>
          </a:xfrm>
        </p:grpSpPr>
        <p:sp>
          <p:nvSpPr>
            <p:cNvPr id="33" name="Oval 32">
              <a:extLst>
                <a:ext uri="{FF2B5EF4-FFF2-40B4-BE49-F238E27FC236}">
                  <a16:creationId xmlns:a16="http://schemas.microsoft.com/office/drawing/2014/main" id="{08A3D410-DC88-4FC5-A9E0-3B970695C7C5}"/>
                </a:ext>
              </a:extLst>
            </p:cNvPr>
            <p:cNvSpPr/>
            <p:nvPr/>
          </p:nvSpPr>
          <p:spPr>
            <a:xfrm>
              <a:off x="3307743" y="4452841"/>
              <a:ext cx="1033669" cy="1033669"/>
            </a:xfrm>
            <a:prstGeom prst="ellipse">
              <a:avLst/>
            </a:prstGeom>
            <a:solidFill>
              <a:srgbClr val="00639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0D3F4635-138E-4DCA-931A-60D9FA668C00}"/>
                </a:ext>
              </a:extLst>
            </p:cNvPr>
            <p:cNvSpPr/>
            <p:nvPr/>
          </p:nvSpPr>
          <p:spPr>
            <a:xfrm rot="5400000">
              <a:off x="3552509" y="4687153"/>
              <a:ext cx="655451" cy="56504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F1DB7AAA-9408-4FFC-8E1B-586259886B42}"/>
              </a:ext>
            </a:extLst>
          </p:cNvPr>
          <p:cNvGrpSpPr/>
          <p:nvPr/>
        </p:nvGrpSpPr>
        <p:grpSpPr>
          <a:xfrm>
            <a:off x="755650" y="5159229"/>
            <a:ext cx="7632700" cy="970111"/>
            <a:chOff x="755650" y="5159229"/>
            <a:chExt cx="7632700" cy="970111"/>
          </a:xfrm>
        </p:grpSpPr>
        <p:sp>
          <p:nvSpPr>
            <p:cNvPr id="26" name="Rectangular Callout 23">
              <a:extLst>
                <a:ext uri="{FF2B5EF4-FFF2-40B4-BE49-F238E27FC236}">
                  <a16:creationId xmlns:a16="http://schemas.microsoft.com/office/drawing/2014/main" id="{A7BED6B1-02B0-403C-BF52-FE38F551654B}"/>
                </a:ext>
              </a:extLst>
            </p:cNvPr>
            <p:cNvSpPr/>
            <p:nvPr/>
          </p:nvSpPr>
          <p:spPr bwMode="auto">
            <a:xfrm>
              <a:off x="755650" y="5159229"/>
              <a:ext cx="7632700" cy="970111"/>
            </a:xfrm>
            <a:custGeom>
              <a:avLst/>
              <a:gdLst>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473653 h 811976"/>
                <a:gd name="connsiteX6" fmla="*/ 7632700 w 7632700"/>
                <a:gd name="connsiteY6" fmla="*/ 571842 h 811976"/>
                <a:gd name="connsiteX7" fmla="*/ 7632700 w 7632700"/>
                <a:gd name="connsiteY7" fmla="*/ 676647 h 811976"/>
                <a:gd name="connsiteX8" fmla="*/ 7632700 w 7632700"/>
                <a:gd name="connsiteY8" fmla="*/ 811976 h 811976"/>
                <a:gd name="connsiteX9" fmla="*/ 6360583 w 7632700"/>
                <a:gd name="connsiteY9" fmla="*/ 811976 h 811976"/>
                <a:gd name="connsiteX10" fmla="*/ 4452408 w 7632700"/>
                <a:gd name="connsiteY10" fmla="*/ 811976 h 811976"/>
                <a:gd name="connsiteX11" fmla="*/ 4452408 w 7632700"/>
                <a:gd name="connsiteY11" fmla="*/ 811976 h 811976"/>
                <a:gd name="connsiteX12" fmla="*/ 0 w 7632700"/>
                <a:gd name="connsiteY12" fmla="*/ 811976 h 811976"/>
                <a:gd name="connsiteX13" fmla="*/ 0 w 7632700"/>
                <a:gd name="connsiteY13" fmla="*/ 676647 h 811976"/>
                <a:gd name="connsiteX14" fmla="*/ 0 w 7632700"/>
                <a:gd name="connsiteY14" fmla="*/ 473653 h 811976"/>
                <a:gd name="connsiteX15" fmla="*/ 0 w 7632700"/>
                <a:gd name="connsiteY15" fmla="*/ 473653 h 811976"/>
                <a:gd name="connsiteX16" fmla="*/ 0 w 7632700"/>
                <a:gd name="connsiteY16"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571842 h 811976"/>
                <a:gd name="connsiteX6" fmla="*/ 7632700 w 7632700"/>
                <a:gd name="connsiteY6" fmla="*/ 676647 h 811976"/>
                <a:gd name="connsiteX7" fmla="*/ 7632700 w 7632700"/>
                <a:gd name="connsiteY7" fmla="*/ 811976 h 811976"/>
                <a:gd name="connsiteX8" fmla="*/ 6360583 w 7632700"/>
                <a:gd name="connsiteY8" fmla="*/ 811976 h 811976"/>
                <a:gd name="connsiteX9" fmla="*/ 4452408 w 7632700"/>
                <a:gd name="connsiteY9" fmla="*/ 811976 h 811976"/>
                <a:gd name="connsiteX10" fmla="*/ 4452408 w 7632700"/>
                <a:gd name="connsiteY10" fmla="*/ 811976 h 811976"/>
                <a:gd name="connsiteX11" fmla="*/ 0 w 7632700"/>
                <a:gd name="connsiteY11" fmla="*/ 811976 h 811976"/>
                <a:gd name="connsiteX12" fmla="*/ 0 w 7632700"/>
                <a:gd name="connsiteY12" fmla="*/ 676647 h 811976"/>
                <a:gd name="connsiteX13" fmla="*/ 0 w 7632700"/>
                <a:gd name="connsiteY13" fmla="*/ 473653 h 811976"/>
                <a:gd name="connsiteX14" fmla="*/ 0 w 7632700"/>
                <a:gd name="connsiteY14" fmla="*/ 473653 h 811976"/>
                <a:gd name="connsiteX15" fmla="*/ 0 w 7632700"/>
                <a:gd name="connsiteY15"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676647 h 811976"/>
                <a:gd name="connsiteX6" fmla="*/ 7632700 w 7632700"/>
                <a:gd name="connsiteY6" fmla="*/ 811976 h 811976"/>
                <a:gd name="connsiteX7" fmla="*/ 6360583 w 7632700"/>
                <a:gd name="connsiteY7" fmla="*/ 811976 h 811976"/>
                <a:gd name="connsiteX8" fmla="*/ 4452408 w 7632700"/>
                <a:gd name="connsiteY8" fmla="*/ 811976 h 811976"/>
                <a:gd name="connsiteX9" fmla="*/ 4452408 w 7632700"/>
                <a:gd name="connsiteY9" fmla="*/ 811976 h 811976"/>
                <a:gd name="connsiteX10" fmla="*/ 0 w 7632700"/>
                <a:gd name="connsiteY10" fmla="*/ 811976 h 811976"/>
                <a:gd name="connsiteX11" fmla="*/ 0 w 7632700"/>
                <a:gd name="connsiteY11" fmla="*/ 676647 h 811976"/>
                <a:gd name="connsiteX12" fmla="*/ 0 w 7632700"/>
                <a:gd name="connsiteY12" fmla="*/ 473653 h 811976"/>
                <a:gd name="connsiteX13" fmla="*/ 0 w 7632700"/>
                <a:gd name="connsiteY13" fmla="*/ 473653 h 811976"/>
                <a:gd name="connsiteX14" fmla="*/ 0 w 7632700"/>
                <a:gd name="connsiteY14" fmla="*/ 0 h 811976"/>
                <a:gd name="connsiteX0" fmla="*/ 0 w 7632700"/>
                <a:gd name="connsiteY0" fmla="*/ 0 h 811976"/>
                <a:gd name="connsiteX1" fmla="*/ 4452408 w 7632700"/>
                <a:gd name="connsiteY1" fmla="*/ 0 h 811976"/>
                <a:gd name="connsiteX2" fmla="*/ 4452408 w 7632700"/>
                <a:gd name="connsiteY2" fmla="*/ 0 h 811976"/>
                <a:gd name="connsiteX3" fmla="*/ 6360583 w 7632700"/>
                <a:gd name="connsiteY3" fmla="*/ 0 h 811976"/>
                <a:gd name="connsiteX4" fmla="*/ 7632700 w 7632700"/>
                <a:gd name="connsiteY4" fmla="*/ 0 h 811976"/>
                <a:gd name="connsiteX5" fmla="*/ 7632700 w 7632700"/>
                <a:gd name="connsiteY5" fmla="*/ 811976 h 811976"/>
                <a:gd name="connsiteX6" fmla="*/ 6360583 w 7632700"/>
                <a:gd name="connsiteY6" fmla="*/ 811976 h 811976"/>
                <a:gd name="connsiteX7" fmla="*/ 4452408 w 7632700"/>
                <a:gd name="connsiteY7" fmla="*/ 811976 h 811976"/>
                <a:gd name="connsiteX8" fmla="*/ 4452408 w 7632700"/>
                <a:gd name="connsiteY8" fmla="*/ 811976 h 811976"/>
                <a:gd name="connsiteX9" fmla="*/ 0 w 7632700"/>
                <a:gd name="connsiteY9" fmla="*/ 811976 h 811976"/>
                <a:gd name="connsiteX10" fmla="*/ 0 w 7632700"/>
                <a:gd name="connsiteY10" fmla="*/ 676647 h 811976"/>
                <a:gd name="connsiteX11" fmla="*/ 0 w 7632700"/>
                <a:gd name="connsiteY11" fmla="*/ 473653 h 811976"/>
                <a:gd name="connsiteX12" fmla="*/ 0 w 7632700"/>
                <a:gd name="connsiteY12" fmla="*/ 473653 h 811976"/>
                <a:gd name="connsiteX13" fmla="*/ 0 w 7632700"/>
                <a:gd name="connsiteY13" fmla="*/ 0 h 811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32700" h="811976">
                  <a:moveTo>
                    <a:pt x="0" y="0"/>
                  </a:moveTo>
                  <a:lnTo>
                    <a:pt x="4452408" y="0"/>
                  </a:lnTo>
                  <a:lnTo>
                    <a:pt x="4452408" y="0"/>
                  </a:lnTo>
                  <a:lnTo>
                    <a:pt x="6360583" y="0"/>
                  </a:lnTo>
                  <a:lnTo>
                    <a:pt x="7632700" y="0"/>
                  </a:lnTo>
                  <a:lnTo>
                    <a:pt x="7632700" y="811976"/>
                  </a:lnTo>
                  <a:lnTo>
                    <a:pt x="6360583" y="811976"/>
                  </a:lnTo>
                  <a:lnTo>
                    <a:pt x="4452408" y="811976"/>
                  </a:lnTo>
                  <a:lnTo>
                    <a:pt x="4452408" y="811976"/>
                  </a:lnTo>
                  <a:lnTo>
                    <a:pt x="0" y="811976"/>
                  </a:lnTo>
                  <a:lnTo>
                    <a:pt x="0" y="676647"/>
                  </a:lnTo>
                  <a:lnTo>
                    <a:pt x="0" y="473653"/>
                  </a:lnTo>
                  <a:lnTo>
                    <a:pt x="0" y="473653"/>
                  </a:lnTo>
                  <a:lnTo>
                    <a:pt x="0" y="0"/>
                  </a:lnTo>
                  <a:close/>
                </a:path>
              </a:pathLst>
            </a:cu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GB" kern="0" dirty="0">
                <a:solidFill>
                  <a:schemeClr val="tx1"/>
                </a:solidFill>
              </a:endParaRPr>
            </a:p>
          </p:txBody>
        </p:sp>
        <p:sp>
          <p:nvSpPr>
            <p:cNvPr id="27" name="Rectangle 7">
              <a:extLst>
                <a:ext uri="{FF2B5EF4-FFF2-40B4-BE49-F238E27FC236}">
                  <a16:creationId xmlns:a16="http://schemas.microsoft.com/office/drawing/2014/main" id="{1F1B1DD2-1A89-4F02-9473-A1834213359B}"/>
                </a:ext>
              </a:extLst>
            </p:cNvPr>
            <p:cNvSpPr>
              <a:spLocks noChangeArrowheads="1"/>
            </p:cNvSpPr>
            <p:nvPr/>
          </p:nvSpPr>
          <p:spPr bwMode="auto">
            <a:xfrm>
              <a:off x="1309752" y="5235182"/>
              <a:ext cx="6391341"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Twinkl" pitchFamily="2" charset="0"/>
                  <a:cs typeface="Twinkl"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Twinkl" pitchFamily="2" charset="0"/>
                  <a:cs typeface="Twinkl"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Twinkl" pitchFamily="2" charset="0"/>
                  <a:cs typeface="Twinkl" pitchFamily="2" charset="0"/>
                </a:defRPr>
              </a:lvl9pPr>
            </a:lstStyle>
            <a:p>
              <a:pPr>
                <a:buNone/>
              </a:pPr>
              <a:r>
                <a:rPr lang="en-US" dirty="0">
                  <a:solidFill>
                    <a:schemeClr val="tx1"/>
                  </a:solidFill>
                  <a:latin typeface="Twinkl"/>
                  <a:cs typeface="Twinkl"/>
                </a:rPr>
                <a:t>Think about what you already know about Australia’s Federation. What do you think Parkes might have said in his speech to inspire people to support federation?</a:t>
              </a:r>
            </a:p>
          </p:txBody>
        </p:sp>
      </p:grpSp>
      <p:pic>
        <p:nvPicPr>
          <p:cNvPr id="28" name="Question Mark">
            <a:extLst>
              <a:ext uri="{FF2B5EF4-FFF2-40B4-BE49-F238E27FC236}">
                <a16:creationId xmlns:a16="http://schemas.microsoft.com/office/drawing/2014/main" id="{3D7F54A2-0426-4F4C-88F4-4040CC4E86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7814444" y="5231079"/>
            <a:ext cx="504000" cy="5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Question Close">
            <a:extLst>
              <a:ext uri="{FF2B5EF4-FFF2-40B4-BE49-F238E27FC236}">
                <a16:creationId xmlns:a16="http://schemas.microsoft.com/office/drawing/2014/main" id="{93B19D46-0F0E-4286-BECC-D0FA4C7E5B76}"/>
              </a:ext>
            </a:extLst>
          </p:cNvPr>
          <p:cNvSpPr/>
          <p:nvPr/>
        </p:nvSpPr>
        <p:spPr bwMode="auto">
          <a:xfrm>
            <a:off x="755647" y="5159229"/>
            <a:ext cx="360000" cy="3238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b="1" kern="0" dirty="0">
                <a:solidFill>
                  <a:schemeClr val="bg1"/>
                </a:solidFill>
              </a:rPr>
              <a:t>X</a:t>
            </a:r>
          </a:p>
        </p:txBody>
      </p:sp>
      <p:pic>
        <p:nvPicPr>
          <p:cNvPr id="7" name="Henry Parkes - Lesson 2 - Federation PlanIt">
            <a:hlinkClick r:id="" action="ppaction://media"/>
            <a:extLst>
              <a:ext uri="{FF2B5EF4-FFF2-40B4-BE49-F238E27FC236}">
                <a16:creationId xmlns:a16="http://schemas.microsoft.com/office/drawing/2014/main" id="{72C784A8-64B7-47CB-A2E0-E74F8A208B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6347" y="4203700"/>
            <a:ext cx="609601" cy="609600"/>
          </a:xfrm>
          <a:prstGeom prst="rect">
            <a:avLst/>
          </a:prstGeom>
        </p:spPr>
      </p:pic>
      <p:sp>
        <p:nvSpPr>
          <p:cNvPr id="8" name="Rectangle 7"/>
          <p:cNvSpPr/>
          <p:nvPr/>
        </p:nvSpPr>
        <p:spPr>
          <a:xfrm>
            <a:off x="956698" y="2689003"/>
            <a:ext cx="5454734" cy="1479993"/>
          </a:xfrm>
          <a:prstGeom prst="rect">
            <a:avLst/>
          </a:prstGeom>
          <a:solidFill>
            <a:schemeClr val="bg1"/>
          </a:solidFill>
          <a:ln w="28575">
            <a:solidFill>
              <a:srgbClr val="00639A"/>
            </a:solidFill>
          </a:ln>
        </p:spPr>
        <p:txBody>
          <a:bodyPr wrap="square" lIns="108000" tIns="108000" rIns="108000" bIns="108000">
            <a:spAutoFit/>
          </a:bodyPr>
          <a:lstStyle/>
          <a:p>
            <a:pPr>
              <a:spcAft>
                <a:spcPts val="1200"/>
              </a:spcAft>
            </a:pPr>
            <a:r>
              <a:rPr lang="en-US" dirty="0">
                <a:cs typeface="Twinkl"/>
              </a:rPr>
              <a:t>The first big step towards Federation came in 1889.</a:t>
            </a:r>
          </a:p>
          <a:p>
            <a:pPr>
              <a:spcAft>
                <a:spcPts val="1200"/>
              </a:spcAft>
            </a:pPr>
            <a:r>
              <a:rPr lang="en-US" dirty="0">
                <a:cs typeface="Twinkl"/>
              </a:rPr>
              <a:t>Veteran New South Wales politician Henry Parkes made a speech in the town of </a:t>
            </a:r>
            <a:r>
              <a:rPr lang="en-US" dirty="0" err="1">
                <a:cs typeface="Twinkl"/>
              </a:rPr>
              <a:t>Tenterfield</a:t>
            </a:r>
            <a:r>
              <a:rPr lang="en-US" dirty="0">
                <a:cs typeface="Twinkl"/>
              </a:rPr>
              <a:t> calling for ‘a great national government for all Australians’.</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spTree>
    <p:extLst>
      <p:ext uri="{BB962C8B-B14F-4D97-AF65-F5344CB8AC3E}">
        <p14:creationId xmlns:p14="http://schemas.microsoft.com/office/powerpoint/2010/main" val="46301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xit" presetSubtype="0" fill="hold" grpId="1" nodeType="clickEffect">
                                  <p:stCondLst>
                                    <p:cond delay="0"/>
                                  </p:stCondLst>
                                  <p:childTnLst>
                                    <p:animEffect transition="out" filter="fade">
                                      <p:cBhvr>
                                        <p:cTn id="17" dur="1000"/>
                                        <p:tgtEl>
                                          <p:spTgt spid="8"/>
                                        </p:tgtEl>
                                      </p:cBhvr>
                                    </p:animEffect>
                                    <p:anim calcmode="lin" valueType="num">
                                      <p:cBhvr>
                                        <p:cTn id="18" dur="1000"/>
                                        <p:tgtEl>
                                          <p:spTgt spid="8"/>
                                        </p:tgtEl>
                                        <p:attrNameLst>
                                          <p:attrName>ppt_x</p:attrName>
                                        </p:attrNameLst>
                                      </p:cBhvr>
                                      <p:tavLst>
                                        <p:tav tm="0">
                                          <p:val>
                                            <p:strVal val="ppt_x"/>
                                          </p:val>
                                        </p:tav>
                                        <p:tav tm="100000">
                                          <p:val>
                                            <p:strVal val="ppt_x"/>
                                          </p:val>
                                        </p:tav>
                                      </p:tavLst>
                                    </p:anim>
                                    <p:anim calcmode="lin" valueType="num">
                                      <p:cBhvr>
                                        <p:cTn id="19" dur="1000"/>
                                        <p:tgtEl>
                                          <p:spTgt spid="8"/>
                                        </p:tgtEl>
                                        <p:attrNameLst>
                                          <p:attrName>ppt_y</p:attrName>
                                        </p:attrNameLst>
                                      </p:cBhvr>
                                      <p:tavLst>
                                        <p:tav tm="0">
                                          <p:val>
                                            <p:strVal val="ppt_y"/>
                                          </p:val>
                                        </p:tav>
                                        <p:tav tm="100000">
                                          <p:val>
                                            <p:strVal val="ppt_y-.1"/>
                                          </p:val>
                                        </p:tav>
                                      </p:tavLst>
                                    </p:anim>
                                    <p:set>
                                      <p:cBhvr>
                                        <p:cTn id="20" dur="1" fill="hold">
                                          <p:stCondLst>
                                            <p:cond delay="999"/>
                                          </p:stCondLst>
                                        </p:cTn>
                                        <p:tgtEl>
                                          <p:spTgt spid="8"/>
                                        </p:tgtEl>
                                        <p:attrNameLst>
                                          <p:attrName>style.visibility</p:attrName>
                                        </p:attrNameLst>
                                      </p:cBhvr>
                                      <p:to>
                                        <p:strVal val="hidden"/>
                                      </p:to>
                                    </p:se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26" presetClass="emph" presetSubtype="0" fill="hold" nodeType="afterEffect">
                                  <p:stCondLst>
                                    <p:cond delay="0"/>
                                  </p:stCondLst>
                                  <p:childTnLst>
                                    <p:animEffect transition="out" filter="fade">
                                      <p:cBhvr>
                                        <p:cTn id="34" dur="500" tmFilter="0, 0; .2, .5; .8, .5; 1, 0"/>
                                        <p:tgtEl>
                                          <p:spTgt spid="32"/>
                                        </p:tgtEl>
                                      </p:cBhvr>
                                    </p:animEffect>
                                    <p:animScale>
                                      <p:cBhvr>
                                        <p:cTn id="35" dur="250" autoRev="1" fill="hold"/>
                                        <p:tgtEl>
                                          <p:spTgt spid="32"/>
                                        </p:tgtEl>
                                      </p:cBhvr>
                                      <p:by x="105000" y="105000"/>
                                    </p:animScale>
                                  </p:childTnLst>
                                </p:cTn>
                              </p:par>
                            </p:childTnLst>
                          </p:cTn>
                        </p:par>
                        <p:par>
                          <p:cTn id="36" fill="hold">
                            <p:stCondLst>
                              <p:cond delay="2500"/>
                            </p:stCondLst>
                            <p:childTnLst>
                              <p:par>
                                <p:cTn id="37" presetID="26" presetClass="emph" presetSubtype="0" fill="hold" nodeType="afterEffect">
                                  <p:stCondLst>
                                    <p:cond delay="0"/>
                                  </p:stCondLst>
                                  <p:childTnLst>
                                    <p:animEffect transition="out" filter="fade">
                                      <p:cBhvr>
                                        <p:cTn id="38" dur="500" tmFilter="0, 0; .2, .5; .8, .5; 1, 0"/>
                                        <p:tgtEl>
                                          <p:spTgt spid="32"/>
                                        </p:tgtEl>
                                      </p:cBhvr>
                                    </p:animEffect>
                                    <p:animScale>
                                      <p:cBhvr>
                                        <p:cTn id="39"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40" restart="whenNotActive" fill="hold" evtFilter="cancelBubble" nodeType="interactiveSeq">
                <p:stCondLst>
                  <p:cond evt="onClick" delay="0">
                    <p:tgtEl>
                      <p:spTgt spid="28"/>
                    </p:tgtEl>
                  </p:cond>
                </p:stCondLst>
                <p:endSync evt="end" delay="0">
                  <p:rtn val="all"/>
                </p:endSync>
                <p:childTnLst>
                  <p:par>
                    <p:cTn id="41" fill="hold">
                      <p:stCondLst>
                        <p:cond delay="0"/>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nextCondLst>
                <p:cond evt="onClick" delay="0">
                  <p:tgtEl>
                    <p:spTgt spid="28"/>
                  </p:tgtEl>
                </p:cond>
              </p:nextCondLst>
            </p:seq>
            <p:seq concurrent="1" nextAc="seek">
              <p:cTn id="49" restart="whenNotActive" fill="hold" evtFilter="cancelBubble" nodeType="interactiveSeq">
                <p:stCondLst>
                  <p:cond evt="onClick" delay="0">
                    <p:tgtEl>
                      <p:spTgt spid="29"/>
                    </p:tgtEl>
                  </p:cond>
                </p:stCondLst>
                <p:endSync evt="end" delay="0">
                  <p:rtn val="all"/>
                </p:endSync>
                <p:childTnLst>
                  <p:par>
                    <p:cTn id="50" fill="hold">
                      <p:stCondLst>
                        <p:cond delay="0"/>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29"/>
                                        </p:tgtEl>
                                      </p:cBhvr>
                                    </p:animEffect>
                                    <p:set>
                                      <p:cBhvr>
                                        <p:cTn id="54" dur="1" fill="hold">
                                          <p:stCondLst>
                                            <p:cond delay="499"/>
                                          </p:stCondLst>
                                        </p:cTn>
                                        <p:tgtEl>
                                          <p:spTgt spid="2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9"/>
                  </p:tgtEl>
                </p:cond>
              </p:nextCondLst>
            </p:seq>
            <p:audio>
              <p:cMediaNode vol="80000">
                <p:cTn id="58" fill="hold" display="0">
                  <p:stCondLst>
                    <p:cond delay="indefinite"/>
                  </p:stCondLst>
                  <p:endCondLst>
                    <p:cond evt="onStopAudio" delay="0">
                      <p:tgtEl>
                        <p:sldTgt/>
                      </p:tgtEl>
                    </p:cond>
                  </p:endCondLst>
                </p:cTn>
                <p:tgtEl>
                  <p:spTgt spid="7"/>
                </p:tgtEl>
              </p:cMediaNode>
            </p:audio>
            <p:seq concurrent="1" nextAc="seek">
              <p:cTn id="59" restart="whenNotActive" fill="hold" evtFilter="cancelBubble" nodeType="interactiveSeq">
                <p:stCondLst>
                  <p:cond evt="onClick" delay="0">
                    <p:tgtEl>
                      <p:spTgt spid="32"/>
                    </p:tgtEl>
                  </p:cond>
                </p:stCondLst>
                <p:endSync evt="end" delay="0">
                  <p:rtn val="all"/>
                </p:endSync>
                <p:childTnLst>
                  <p:par>
                    <p:cTn id="60" fill="hold">
                      <p:stCondLst>
                        <p:cond delay="0"/>
                      </p:stCondLst>
                      <p:childTnLst>
                        <p:par>
                          <p:cTn id="61" fill="hold">
                            <p:stCondLst>
                              <p:cond delay="0"/>
                            </p:stCondLst>
                            <p:childTnLst>
                              <p:par>
                                <p:cTn id="62" presetID="1" presetClass="mediacall" presetSubtype="0" fill="hold" nodeType="clickEffect">
                                  <p:stCondLst>
                                    <p:cond delay="0"/>
                                  </p:stCondLst>
                                  <p:childTnLst>
                                    <p:cmd type="call" cmd="playFrom(0.0)">
                                      <p:cBhvr>
                                        <p:cTn id="63" dur="87617" fill="hold"/>
                                        <p:tgtEl>
                                          <p:spTgt spid="7"/>
                                        </p:tgtEl>
                                      </p:cBhvr>
                                    </p:cmd>
                                  </p:childTnLst>
                                </p:cTn>
                              </p:par>
                            </p:childTnLst>
                          </p:cTn>
                        </p:par>
                      </p:childTnLst>
                    </p:cTn>
                  </p:par>
                </p:childTnLst>
              </p:cTn>
              <p:nextCondLst>
                <p:cond evt="onClick" delay="0">
                  <p:tgtEl>
                    <p:spTgt spid="32"/>
                  </p:tgtEl>
                </p:cond>
              </p:nextCondLst>
            </p:seq>
          </p:childTnLst>
        </p:cTn>
      </p:par>
    </p:tnLst>
    <p:bldLst>
      <p:bldP spid="30" grpId="0" animBg="1"/>
      <p:bldP spid="6" grpId="0" animBg="1"/>
      <p:bldP spid="29" grpId="0" animBg="1"/>
      <p:bldP spid="29" grpId="1"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5C9CCEF8-2C5C-4658-B7A3-DC8D800CDE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778"/>
          <a:stretch/>
        </p:blipFill>
        <p:spPr>
          <a:xfrm>
            <a:off x="755650" y="1493240"/>
            <a:ext cx="7632700" cy="4599586"/>
          </a:xfrm>
          <a:prstGeom prst="rect">
            <a:avLst/>
          </a:prstGeom>
        </p:spPr>
      </p:pic>
      <p:sp>
        <p:nvSpPr>
          <p:cNvPr id="12" name="Rectangle 11"/>
          <p:cNvSpPr/>
          <p:nvPr/>
        </p:nvSpPr>
        <p:spPr>
          <a:xfrm>
            <a:off x="755650" y="765175"/>
            <a:ext cx="7632699" cy="584775"/>
          </a:xfrm>
          <a:prstGeom prst="rect">
            <a:avLst/>
          </a:prstGeom>
        </p:spPr>
        <p:txBody>
          <a:bodyPr wrap="square">
            <a:spAutoFit/>
          </a:bodyPr>
          <a:lstStyle/>
          <a:p>
            <a:pPr algn="ctr"/>
            <a:r>
              <a:rPr lang="en-GB" sz="3200" b="1" dirty="0">
                <a:latin typeface="+mj-lt"/>
              </a:rPr>
              <a:t>1889 to 1895</a:t>
            </a:r>
          </a:p>
        </p:txBody>
      </p:sp>
      <p:sp>
        <p:nvSpPr>
          <p:cNvPr id="30" name="Rectangle 29">
            <a:extLst>
              <a:ext uri="{FF2B5EF4-FFF2-40B4-BE49-F238E27FC236}">
                <a16:creationId xmlns:a16="http://schemas.microsoft.com/office/drawing/2014/main" id="{608D8E9B-4D70-49A3-876D-40A704304C69}"/>
              </a:ext>
            </a:extLst>
          </p:cNvPr>
          <p:cNvSpPr/>
          <p:nvPr/>
        </p:nvSpPr>
        <p:spPr>
          <a:xfrm>
            <a:off x="7167835" y="5555909"/>
            <a:ext cx="7331940" cy="276999"/>
          </a:xfrm>
          <a:prstGeom prst="rect">
            <a:avLst/>
          </a:prstGeom>
        </p:spPr>
        <p:txBody>
          <a:bodyPr wrap="square" lIns="0" tIns="0" rIns="0" bIns="0">
            <a:spAutoFit/>
          </a:bodyPr>
          <a:lstStyle/>
          <a:p>
            <a:pPr>
              <a:spcAft>
                <a:spcPts val="1200"/>
              </a:spcAft>
            </a:pPr>
            <a:endParaRPr lang="en-US" dirty="0">
              <a:solidFill>
                <a:schemeClr val="bg1"/>
              </a:solidFill>
              <a:cs typeface="Twinkl"/>
            </a:endParaRPr>
          </a:p>
        </p:txBody>
      </p:sp>
      <p:sp>
        <p:nvSpPr>
          <p:cNvPr id="25" name="Rectangle 24">
            <a:extLst>
              <a:ext uri="{FF2B5EF4-FFF2-40B4-BE49-F238E27FC236}">
                <a16:creationId xmlns:a16="http://schemas.microsoft.com/office/drawing/2014/main" id="{98262D72-791F-4840-8D12-2E731F831F39}"/>
              </a:ext>
            </a:extLst>
          </p:cNvPr>
          <p:cNvSpPr/>
          <p:nvPr/>
        </p:nvSpPr>
        <p:spPr>
          <a:xfrm>
            <a:off x="-302005" y="1551963"/>
            <a:ext cx="5553513" cy="46076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cs typeface="Twinkl"/>
              </a:rPr>
              <a:t>Australasian Federation Convention, 1890</a:t>
            </a:r>
          </a:p>
        </p:txBody>
      </p:sp>
      <p:grpSp>
        <p:nvGrpSpPr>
          <p:cNvPr id="4" name="Group 3">
            <a:extLst>
              <a:ext uri="{FF2B5EF4-FFF2-40B4-BE49-F238E27FC236}">
                <a16:creationId xmlns:a16="http://schemas.microsoft.com/office/drawing/2014/main" id="{C69AC4D4-E9CB-418D-89B5-F38B0524BEFB}"/>
              </a:ext>
            </a:extLst>
          </p:cNvPr>
          <p:cNvGrpSpPr/>
          <p:nvPr/>
        </p:nvGrpSpPr>
        <p:grpSpPr>
          <a:xfrm>
            <a:off x="5356888" y="1561981"/>
            <a:ext cx="2933673" cy="4133424"/>
            <a:chOff x="6592545" y="1551964"/>
            <a:chExt cx="1729012" cy="2436107"/>
          </a:xfrm>
          <a:effectLst>
            <a:outerShdw blurRad="63500" sx="102000" sy="102000" algn="ctr" rotWithShape="0">
              <a:prstClr val="black">
                <a:alpha val="40000"/>
              </a:prstClr>
            </a:outerShdw>
          </a:effectLst>
        </p:grpSpPr>
        <p:pic>
          <p:nvPicPr>
            <p:cNvPr id="3" name="Picture 2">
              <a:extLst>
                <a:ext uri="{FF2B5EF4-FFF2-40B4-BE49-F238E27FC236}">
                  <a16:creationId xmlns:a16="http://schemas.microsoft.com/office/drawing/2014/main" id="{FC7DC17F-3DDB-4346-89C2-B4D5FA194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2545" y="1551964"/>
              <a:ext cx="1729012" cy="2157887"/>
            </a:xfrm>
            <a:prstGeom prst="rect">
              <a:avLst/>
            </a:prstGeom>
          </p:spPr>
        </p:pic>
        <p:sp>
          <p:nvSpPr>
            <p:cNvPr id="31" name="Rectangle 30">
              <a:extLst>
                <a:ext uri="{FF2B5EF4-FFF2-40B4-BE49-F238E27FC236}">
                  <a16:creationId xmlns:a16="http://schemas.microsoft.com/office/drawing/2014/main" id="{0BE48F44-C5AB-4A6F-BFA5-8EEDB242A452}"/>
                </a:ext>
              </a:extLst>
            </p:cNvPr>
            <p:cNvSpPr/>
            <p:nvPr/>
          </p:nvSpPr>
          <p:spPr>
            <a:xfrm>
              <a:off x="6595745" y="3684321"/>
              <a:ext cx="1717260" cy="303750"/>
            </a:xfrm>
            <a:prstGeom prst="rect">
              <a:avLst/>
            </a:prstGeom>
            <a:solidFill>
              <a:srgbClr val="006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Twinkl"/>
                </a:rPr>
                <a:t>Henry Parkes in action</a:t>
              </a:r>
            </a:p>
          </p:txBody>
        </p:sp>
      </p:grpSp>
      <p:sp>
        <p:nvSpPr>
          <p:cNvPr id="33" name="Rectangle 32">
            <a:extLst>
              <a:ext uri="{FF2B5EF4-FFF2-40B4-BE49-F238E27FC236}">
                <a16:creationId xmlns:a16="http://schemas.microsoft.com/office/drawing/2014/main" id="{BDA96A12-4FEF-4C73-A443-55CF9BB7CF42}"/>
              </a:ext>
            </a:extLst>
          </p:cNvPr>
          <p:cNvSpPr/>
          <p:nvPr/>
        </p:nvSpPr>
        <p:spPr>
          <a:xfrm>
            <a:off x="1011368" y="2437584"/>
            <a:ext cx="4047831" cy="3141987"/>
          </a:xfrm>
          <a:prstGeom prst="rect">
            <a:avLst/>
          </a:prstGeom>
          <a:solidFill>
            <a:schemeClr val="bg1"/>
          </a:solidFill>
          <a:ln w="28575">
            <a:solidFill>
              <a:srgbClr val="00639A"/>
            </a:solidFill>
          </a:ln>
        </p:spPr>
        <p:txBody>
          <a:bodyPr wrap="square" lIns="108000" tIns="108000" rIns="108000" bIns="108000">
            <a:spAutoFit/>
          </a:bodyPr>
          <a:lstStyle/>
          <a:p>
            <a:pPr>
              <a:spcAft>
                <a:spcPts val="1200"/>
              </a:spcAft>
            </a:pPr>
            <a:r>
              <a:rPr lang="en-US" dirty="0">
                <a:cs typeface="Twinkl"/>
              </a:rPr>
              <a:t>Inspired by Henry Parkes’ </a:t>
            </a:r>
            <a:r>
              <a:rPr lang="en-US" dirty="0" err="1">
                <a:cs typeface="Twinkl"/>
              </a:rPr>
              <a:t>Tenterfield</a:t>
            </a:r>
            <a:r>
              <a:rPr lang="en-US" dirty="0">
                <a:cs typeface="Twinkl"/>
              </a:rPr>
              <a:t> Oration, the Australasian Federation Convention was held in Melbourne.</a:t>
            </a:r>
          </a:p>
          <a:p>
            <a:pPr>
              <a:spcAft>
                <a:spcPts val="1200"/>
              </a:spcAft>
            </a:pPr>
            <a:r>
              <a:rPr lang="en-US" dirty="0">
                <a:cs typeface="Twinkl"/>
              </a:rPr>
              <a:t>The purpose of this informal meeting was to discuss what a future Federation of the colonies would look like. Many of the important figures who would lead the future drive toward Federation were at            this meeting.</a:t>
            </a:r>
          </a:p>
        </p:txBody>
      </p:sp>
      <p:sp>
        <p:nvSpPr>
          <p:cNvPr id="34" name="Rectangle 33">
            <a:extLst>
              <a:ext uri="{FF2B5EF4-FFF2-40B4-BE49-F238E27FC236}">
                <a16:creationId xmlns:a16="http://schemas.microsoft.com/office/drawing/2014/main" id="{B63917F9-3353-4A7B-9344-5243FCB870EC}"/>
              </a:ext>
            </a:extLst>
          </p:cNvPr>
          <p:cNvSpPr/>
          <p:nvPr/>
        </p:nvSpPr>
        <p:spPr>
          <a:xfrm>
            <a:off x="1013057" y="3107434"/>
            <a:ext cx="4044452" cy="1880103"/>
          </a:xfrm>
          <a:prstGeom prst="rect">
            <a:avLst/>
          </a:prstGeom>
          <a:solidFill>
            <a:schemeClr val="bg1"/>
          </a:solidFill>
          <a:ln w="28575">
            <a:solidFill>
              <a:srgbClr val="00639A"/>
            </a:solidFill>
          </a:ln>
        </p:spPr>
        <p:txBody>
          <a:bodyPr wrap="square" lIns="108000" tIns="108000" rIns="108000" bIns="108000">
            <a:spAutoFit/>
          </a:bodyPr>
          <a:lstStyle/>
          <a:p>
            <a:pPr>
              <a:spcAft>
                <a:spcPts val="1200"/>
              </a:spcAft>
            </a:pPr>
            <a:r>
              <a:rPr lang="en-US" dirty="0">
                <a:cs typeface="Twinkl"/>
              </a:rPr>
              <a:t>Following long discussions in the searing heat of summer, it was agreed that ‘the interests and prosperity of the Australian colonies would be served by an early union under the crown’.</a:t>
            </a:r>
          </a:p>
        </p:txBody>
      </p:sp>
      <p:cxnSp>
        <p:nvCxnSpPr>
          <p:cNvPr id="35" name="Straight Connector 34">
            <a:extLst>
              <a:ext uri="{FF2B5EF4-FFF2-40B4-BE49-F238E27FC236}">
                <a16:creationId xmlns:a16="http://schemas.microsoft.com/office/drawing/2014/main" id="{564AE83F-2D70-4EEE-916A-BFA80E4C3C6D}"/>
              </a:ext>
            </a:extLst>
          </p:cNvPr>
          <p:cNvCxnSpPr>
            <a:cxnSpLocks/>
          </p:cNvCxnSpPr>
          <p:nvPr/>
        </p:nvCxnSpPr>
        <p:spPr>
          <a:xfrm>
            <a:off x="-372140" y="5419009"/>
            <a:ext cx="1297173" cy="0"/>
          </a:xfrm>
          <a:prstGeom prst="line">
            <a:avLst/>
          </a:prstGeom>
          <a:ln w="57150">
            <a:solidFill>
              <a:srgbClr val="00639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C37AF4-4CEE-44D0-AD73-3308D61ED130}"/>
              </a:ext>
            </a:extLst>
          </p:cNvPr>
          <p:cNvCxnSpPr>
            <a:cxnSpLocks/>
          </p:cNvCxnSpPr>
          <p:nvPr/>
        </p:nvCxnSpPr>
        <p:spPr>
          <a:xfrm>
            <a:off x="2401363" y="5419009"/>
            <a:ext cx="620935" cy="0"/>
          </a:xfrm>
          <a:prstGeom prst="line">
            <a:avLst/>
          </a:prstGeom>
          <a:ln w="57150">
            <a:solidFill>
              <a:srgbClr val="00639A"/>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B3DDEEE-4603-47EB-A440-69B978CDDBEA}"/>
              </a:ext>
            </a:extLst>
          </p:cNvPr>
          <p:cNvSpPr/>
          <p:nvPr/>
        </p:nvSpPr>
        <p:spPr>
          <a:xfrm>
            <a:off x="925027" y="5171455"/>
            <a:ext cx="1527612" cy="495108"/>
          </a:xfrm>
          <a:prstGeom prst="rect">
            <a:avLst/>
          </a:prstGeom>
          <a:solidFill>
            <a:srgbClr val="00639A"/>
          </a:solidFill>
          <a:ln w="19050">
            <a:solidFill>
              <a:schemeClr val="bg1"/>
            </a:solidFill>
          </a:ln>
        </p:spPr>
        <p:txBody>
          <a:bodyPr wrap="square" lIns="72000" tIns="108000" rIns="72000" bIns="108000">
            <a:spAutoFit/>
          </a:bodyPr>
          <a:lstStyle/>
          <a:p>
            <a:pPr algn="ctr"/>
            <a:r>
              <a:rPr lang="en-US" b="1" dirty="0">
                <a:solidFill>
                  <a:schemeClr val="bg1"/>
                </a:solidFill>
                <a:cs typeface="Twinkl"/>
              </a:rPr>
              <a:t>constitution</a:t>
            </a:r>
            <a:endParaRPr lang="en-US" dirty="0">
              <a:solidFill>
                <a:schemeClr val="bg1"/>
              </a:solidFill>
              <a:cs typeface="Twinkl"/>
            </a:endParaRPr>
          </a:p>
        </p:txBody>
      </p:sp>
      <p:sp>
        <p:nvSpPr>
          <p:cNvPr id="38" name="Rectangle 37">
            <a:extLst>
              <a:ext uri="{FF2B5EF4-FFF2-40B4-BE49-F238E27FC236}">
                <a16:creationId xmlns:a16="http://schemas.microsoft.com/office/drawing/2014/main" id="{0A68A5AF-0D15-4E87-9B06-4AD4BB977D8D}"/>
              </a:ext>
            </a:extLst>
          </p:cNvPr>
          <p:cNvSpPr/>
          <p:nvPr/>
        </p:nvSpPr>
        <p:spPr>
          <a:xfrm>
            <a:off x="2936844" y="4903708"/>
            <a:ext cx="2325772" cy="1049106"/>
          </a:xfrm>
          <a:prstGeom prst="rect">
            <a:avLst/>
          </a:prstGeom>
          <a:solidFill>
            <a:schemeClr val="bg1"/>
          </a:solidFill>
          <a:ln w="19050">
            <a:solidFill>
              <a:srgbClr val="00639A"/>
            </a:solidFill>
          </a:ln>
        </p:spPr>
        <p:txBody>
          <a:bodyPr wrap="square" lIns="108000" tIns="108000" rIns="108000" bIns="108000">
            <a:spAutoFit/>
          </a:bodyPr>
          <a:lstStyle/>
          <a:p>
            <a:r>
              <a:rPr lang="en-US" dirty="0">
                <a:cs typeface="Twinkl"/>
              </a:rPr>
              <a:t>A constitution is a set of rules by which a country is run.</a:t>
            </a:r>
          </a:p>
        </p:txBody>
      </p:sp>
      <p:sp>
        <p:nvSpPr>
          <p:cNvPr id="39" name="Rectangle 38">
            <a:extLst>
              <a:ext uri="{FF2B5EF4-FFF2-40B4-BE49-F238E27FC236}">
                <a16:creationId xmlns:a16="http://schemas.microsoft.com/office/drawing/2014/main" id="{5288DBCD-2D32-4495-95E1-D75AE7892511}"/>
              </a:ext>
            </a:extLst>
          </p:cNvPr>
          <p:cNvSpPr/>
          <p:nvPr/>
        </p:nvSpPr>
        <p:spPr>
          <a:xfrm>
            <a:off x="1016601" y="2971797"/>
            <a:ext cx="4044452" cy="1326105"/>
          </a:xfrm>
          <a:prstGeom prst="rect">
            <a:avLst/>
          </a:prstGeom>
          <a:solidFill>
            <a:schemeClr val="bg1"/>
          </a:solidFill>
          <a:ln w="28575">
            <a:solidFill>
              <a:srgbClr val="00639A"/>
            </a:solidFill>
          </a:ln>
        </p:spPr>
        <p:txBody>
          <a:bodyPr wrap="square" lIns="108000" tIns="108000" rIns="108000" bIns="108000">
            <a:spAutoFit/>
          </a:bodyPr>
          <a:lstStyle/>
          <a:p>
            <a:pPr>
              <a:spcAft>
                <a:spcPts val="1200"/>
              </a:spcAft>
            </a:pPr>
            <a:r>
              <a:rPr lang="en-US" dirty="0">
                <a:cs typeface="Twinkl"/>
              </a:rPr>
              <a:t>It also called for a national convention (formal meeting) to draft a new </a:t>
            </a:r>
            <a:r>
              <a:rPr lang="en-US" b="1" dirty="0">
                <a:cs typeface="Twinkl"/>
              </a:rPr>
              <a:t>constitution</a:t>
            </a:r>
            <a:r>
              <a:rPr lang="en-US" dirty="0">
                <a:cs typeface="Twinkl"/>
              </a:rPr>
              <a:t> for the future Commonwealth of Australia. </a:t>
            </a:r>
          </a:p>
        </p:txBody>
      </p:sp>
      <p:grpSp>
        <p:nvGrpSpPr>
          <p:cNvPr id="18" name="ICONS"/>
          <p:cNvGrpSpPr/>
          <p:nvPr/>
        </p:nvGrpSpPr>
        <p:grpSpPr>
          <a:xfrm>
            <a:off x="7480751" y="621486"/>
            <a:ext cx="1238498" cy="864000"/>
            <a:chOff x="7480751" y="621486"/>
            <a:chExt cx="1238498" cy="864000"/>
          </a:xfrm>
        </p:grpSpPr>
        <p:pic>
          <p:nvPicPr>
            <p:cNvPr id="24" name="Assessment"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22" name="Mental and Oral Starter" hidden="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68200" y="621686"/>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oup Work"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9" name="Talking Partner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7" name="Pairs"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5" name="Individual Work" hidde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8000" y="621486"/>
              <a:ext cx="864000" cy="864000"/>
            </a:xfrm>
            <a:prstGeom prst="rect">
              <a:avLst/>
            </a:prstGeom>
          </p:spPr>
        </p:pic>
        <p:pic>
          <p:nvPicPr>
            <p:cNvPr id="14" name="Whole Class" hidden="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80751" y="621486"/>
              <a:ext cx="1238498" cy="864000"/>
            </a:xfrm>
            <a:prstGeom prst="rect">
              <a:avLst/>
            </a:prstGeom>
          </p:spPr>
        </p:pic>
      </p:grpSp>
    </p:spTree>
    <p:extLst>
      <p:ext uri="{BB962C8B-B14F-4D97-AF65-F5344CB8AC3E}">
        <p14:creationId xmlns:p14="http://schemas.microsoft.com/office/powerpoint/2010/main" val="197503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par>
                                <p:cTn id="14" presetID="2" presetClass="entr" presetSubtype="2" fill="hold" nodeType="withEffect">
                                  <p:stCondLst>
                                    <p:cond delay="25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750" fill="hold"/>
                                        <p:tgtEl>
                                          <p:spTgt spid="4"/>
                                        </p:tgtEl>
                                        <p:attrNameLst>
                                          <p:attrName>ppt_x</p:attrName>
                                        </p:attrNameLst>
                                      </p:cBhvr>
                                      <p:tavLst>
                                        <p:tav tm="0">
                                          <p:val>
                                            <p:strVal val="1+#ppt_w/2"/>
                                          </p:val>
                                        </p:tav>
                                        <p:tav tm="100000">
                                          <p:val>
                                            <p:strVal val="#ppt_x"/>
                                          </p:val>
                                        </p:tav>
                                      </p:tavLst>
                                    </p:anim>
                                    <p:anim calcmode="lin" valueType="num">
                                      <p:cBhvr additive="base">
                                        <p:cTn id="17" dur="7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xit" presetSubtype="0" fill="hold" grpId="1" nodeType="clickEffect">
                                  <p:stCondLst>
                                    <p:cond delay="0"/>
                                  </p:stCondLst>
                                  <p:childTnLst>
                                    <p:animEffect transition="out" filter="fade">
                                      <p:cBhvr>
                                        <p:cTn id="21" dur="1000"/>
                                        <p:tgtEl>
                                          <p:spTgt spid="33"/>
                                        </p:tgtEl>
                                      </p:cBhvr>
                                    </p:animEffect>
                                    <p:anim calcmode="lin" valueType="num">
                                      <p:cBhvr>
                                        <p:cTn id="22" dur="1000"/>
                                        <p:tgtEl>
                                          <p:spTgt spid="33"/>
                                        </p:tgtEl>
                                        <p:attrNameLst>
                                          <p:attrName>ppt_x</p:attrName>
                                        </p:attrNameLst>
                                      </p:cBhvr>
                                      <p:tavLst>
                                        <p:tav tm="0">
                                          <p:val>
                                            <p:strVal val="ppt_x"/>
                                          </p:val>
                                        </p:tav>
                                        <p:tav tm="100000">
                                          <p:val>
                                            <p:strVal val="ppt_x"/>
                                          </p:val>
                                        </p:tav>
                                      </p:tavLst>
                                    </p:anim>
                                    <p:anim calcmode="lin" valueType="num">
                                      <p:cBhvr>
                                        <p:cTn id="23" dur="1000"/>
                                        <p:tgtEl>
                                          <p:spTgt spid="33"/>
                                        </p:tgtEl>
                                        <p:attrNameLst>
                                          <p:attrName>ppt_y</p:attrName>
                                        </p:attrNameLst>
                                      </p:cBhvr>
                                      <p:tavLst>
                                        <p:tav tm="0">
                                          <p:val>
                                            <p:strVal val="ppt_y"/>
                                          </p:val>
                                        </p:tav>
                                        <p:tav tm="100000">
                                          <p:val>
                                            <p:strVal val="ppt_y-.1"/>
                                          </p:val>
                                        </p:tav>
                                      </p:tavLst>
                                    </p:anim>
                                    <p:set>
                                      <p:cBhvr>
                                        <p:cTn id="24" dur="1" fill="hold">
                                          <p:stCondLst>
                                            <p:cond delay="999"/>
                                          </p:stCondLst>
                                        </p:cTn>
                                        <p:tgtEl>
                                          <p:spTgt spid="33"/>
                                        </p:tgtEl>
                                        <p:attrNameLst>
                                          <p:attrName>style.visibility</p:attrName>
                                        </p:attrNameLst>
                                      </p:cBhvr>
                                      <p:to>
                                        <p:strVal val="hidden"/>
                                      </p:to>
                                    </p:se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xit" presetSubtype="0" fill="hold" grpId="1" nodeType="clickEffect">
                                  <p:stCondLst>
                                    <p:cond delay="0"/>
                                  </p:stCondLst>
                                  <p:childTnLst>
                                    <p:animEffect transition="out" filter="fade">
                                      <p:cBhvr>
                                        <p:cTn id="34" dur="1000"/>
                                        <p:tgtEl>
                                          <p:spTgt spid="34"/>
                                        </p:tgtEl>
                                      </p:cBhvr>
                                    </p:animEffect>
                                    <p:anim calcmode="lin" valueType="num">
                                      <p:cBhvr>
                                        <p:cTn id="35" dur="1000"/>
                                        <p:tgtEl>
                                          <p:spTgt spid="34"/>
                                        </p:tgtEl>
                                        <p:attrNameLst>
                                          <p:attrName>ppt_x</p:attrName>
                                        </p:attrNameLst>
                                      </p:cBhvr>
                                      <p:tavLst>
                                        <p:tav tm="0">
                                          <p:val>
                                            <p:strVal val="ppt_x"/>
                                          </p:val>
                                        </p:tav>
                                        <p:tav tm="100000">
                                          <p:val>
                                            <p:strVal val="ppt_x"/>
                                          </p:val>
                                        </p:tav>
                                      </p:tavLst>
                                    </p:anim>
                                    <p:anim calcmode="lin" valueType="num">
                                      <p:cBhvr>
                                        <p:cTn id="36" dur="1000"/>
                                        <p:tgtEl>
                                          <p:spTgt spid="34"/>
                                        </p:tgtEl>
                                        <p:attrNameLst>
                                          <p:attrName>ppt_y</p:attrName>
                                        </p:attrNameLst>
                                      </p:cBhvr>
                                      <p:tavLst>
                                        <p:tav tm="0">
                                          <p:val>
                                            <p:strVal val="ppt_y"/>
                                          </p:val>
                                        </p:tav>
                                        <p:tav tm="100000">
                                          <p:val>
                                            <p:strVal val="ppt_y-.1"/>
                                          </p:val>
                                        </p:tav>
                                      </p:tavLst>
                                    </p:anim>
                                    <p:set>
                                      <p:cBhvr>
                                        <p:cTn id="37" dur="1" fill="hold">
                                          <p:stCondLst>
                                            <p:cond delay="999"/>
                                          </p:stCondLst>
                                        </p:cTn>
                                        <p:tgtEl>
                                          <p:spTgt spid="34"/>
                                        </p:tgtEl>
                                        <p:attrNameLst>
                                          <p:attrName>style.visibility</p:attrName>
                                        </p:attrNameLst>
                                      </p:cBhvr>
                                      <p:to>
                                        <p:strVal val="hidden"/>
                                      </p:to>
                                    </p:set>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1000"/>
                                        <p:tgtEl>
                                          <p:spTgt spid="39"/>
                                        </p:tgtEl>
                                      </p:cBhvr>
                                    </p:animEffect>
                                    <p:anim calcmode="lin" valueType="num">
                                      <p:cBhvr>
                                        <p:cTn id="42" dur="1000" fill="hold"/>
                                        <p:tgtEl>
                                          <p:spTgt spid="39"/>
                                        </p:tgtEl>
                                        <p:attrNameLst>
                                          <p:attrName>ppt_x</p:attrName>
                                        </p:attrNameLst>
                                      </p:cBhvr>
                                      <p:tavLst>
                                        <p:tav tm="0">
                                          <p:val>
                                            <p:strVal val="#ppt_x"/>
                                          </p:val>
                                        </p:tav>
                                        <p:tav tm="100000">
                                          <p:val>
                                            <p:strVal val="#ppt_x"/>
                                          </p:val>
                                        </p:tav>
                                      </p:tavLst>
                                    </p:anim>
                                    <p:anim calcmode="lin" valueType="num">
                                      <p:cBhvr>
                                        <p:cTn id="43" dur="1000" fill="hold"/>
                                        <p:tgtEl>
                                          <p:spTgt spid="39"/>
                                        </p:tgtEl>
                                        <p:attrNameLst>
                                          <p:attrName>ppt_y</p:attrName>
                                        </p:attrNameLst>
                                      </p:cBhvr>
                                      <p:tavLst>
                                        <p:tav tm="0">
                                          <p:val>
                                            <p:strVal val="#ppt_y+.1"/>
                                          </p:val>
                                        </p:tav>
                                        <p:tav tm="100000">
                                          <p:val>
                                            <p:strVal val="#ppt_y"/>
                                          </p:val>
                                        </p:tav>
                                      </p:tavLst>
                                    </p:anim>
                                  </p:childTnLst>
                                </p:cTn>
                              </p:par>
                              <p:par>
                                <p:cTn id="44" presetID="22" presetClass="entr" presetSubtype="8"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left)">
                                      <p:cBhvr>
                                        <p:cTn id="54" dur="250"/>
                                        <p:tgtEl>
                                          <p:spTgt spid="36"/>
                                        </p:tgtEl>
                                      </p:cBhvr>
                                    </p:animEffect>
                                  </p:childTnLst>
                                </p:cTn>
                              </p:par>
                            </p:childTnLst>
                          </p:cTn>
                        </p:par>
                        <p:par>
                          <p:cTn id="55" fill="hold">
                            <p:stCondLst>
                              <p:cond delay="2750"/>
                            </p:stCondLst>
                            <p:childTnLst>
                              <p:par>
                                <p:cTn id="56" presetID="22" presetClass="entr" presetSubtype="8"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3" grpId="1" animBg="1"/>
      <p:bldP spid="34" grpId="0" animBg="1"/>
      <p:bldP spid="34" grpId="1" animBg="1"/>
      <p:bldP spid="37" grpId="0" animBg="1"/>
      <p:bldP spid="38" grpId="0" animBg="1"/>
      <p:bldP spid="39" grpId="0" animBg="1"/>
    </p:bld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nIt Presentation Template" id="{BEDED276-412B-40EF-80C4-B9EA05171835}" vid="{91507CC3-387E-4930-BC11-8BF75DBA2A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1069</TotalTime>
  <Words>2313</Words>
  <Application>Microsoft Office PowerPoint</Application>
  <PresentationFormat>On-screen Show (4:3)</PresentationFormat>
  <Paragraphs>217</Paragraphs>
  <Slides>23</Slides>
  <Notes>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Twinkl</vt:lpstr>
      <vt:lpstr>Arial</vt:lpstr>
      <vt:lpstr>Tuffy</vt:lpstr>
      <vt:lpstr>Calibri</vt:lpstr>
      <vt:lpstr>Tuffy-TTF</vt:lpstr>
      <vt:lpstr>NTR</vt:lpstr>
      <vt:lpstr>Sassoon Infant Rg</vt:lpstr>
      <vt:lpstr>Office Theme</vt:lpstr>
      <vt:lpstr>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Brick Busters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Riglar</dc:creator>
  <cp:lastModifiedBy>Holly Riglar</cp:lastModifiedBy>
  <cp:revision>163</cp:revision>
  <dcterms:created xsi:type="dcterms:W3CDTF">2019-06-04T07:51:55Z</dcterms:created>
  <dcterms:modified xsi:type="dcterms:W3CDTF">2019-06-21T07:36:37Z</dcterms:modified>
</cp:coreProperties>
</file>